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notesMasterIdLst>
    <p:notesMasterId r:id="rId17"/>
  </p:notesMasterIdLst>
  <p:sldIdLst>
    <p:sldId id="327" r:id="rId2"/>
    <p:sldId id="283" r:id="rId3"/>
    <p:sldId id="334" r:id="rId4"/>
    <p:sldId id="337" r:id="rId5"/>
    <p:sldId id="338" r:id="rId6"/>
    <p:sldId id="340" r:id="rId7"/>
    <p:sldId id="339" r:id="rId8"/>
    <p:sldId id="341" r:id="rId9"/>
    <p:sldId id="336" r:id="rId10"/>
    <p:sldId id="342" r:id="rId11"/>
    <p:sldId id="347" r:id="rId12"/>
    <p:sldId id="343" r:id="rId13"/>
    <p:sldId id="346" r:id="rId14"/>
    <p:sldId id="348" r:id="rId15"/>
    <p:sldId id="345" r:id="rId16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923B"/>
    <a:srgbClr val="2E75B6"/>
    <a:srgbClr val="BFE2EB"/>
    <a:srgbClr val="76C0D3"/>
    <a:srgbClr val="CCF0E2"/>
    <a:srgbClr val="BAB186"/>
    <a:srgbClr val="87DCBB"/>
    <a:srgbClr val="E1DDC9"/>
    <a:srgbClr val="A2BF61"/>
    <a:srgbClr val="C7D8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7" autoAdjust="0"/>
    <p:restoredTop sz="96015" autoAdjust="0"/>
  </p:normalViewPr>
  <p:slideViewPr>
    <p:cSldViewPr>
      <p:cViewPr>
        <p:scale>
          <a:sx n="70" d="100"/>
          <a:sy n="70" d="100"/>
        </p:scale>
        <p:origin x="-1068" y="116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17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1796" y="-72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6A1DC1-C9D6-498B-8F58-2591BCFFBDB1}" type="datetimeFigureOut">
              <a:rPr lang="ru-RU" smtClean="0"/>
              <a:pPr/>
              <a:t>02.08.2022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D69400-D877-4FAC-98E2-D1CBFB7DE4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224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69400-D877-4FAC-98E2-D1CBFB7DE4B5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9100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733529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5646580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236248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745960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0268834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8460020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938067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342453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449215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981379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472378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120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ransition spd="slow">
    <p:push dir="u"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60648"/>
            <a:ext cx="8784976" cy="2016224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ГБУ РД «ГКБ»</a:t>
            </a:r>
            <a:br>
              <a:rPr lang="ru-RU" sz="3200" b="1" dirty="0" smtClean="0"/>
            </a:br>
            <a:r>
              <a:rPr lang="ru-RU" sz="3200" dirty="0" smtClean="0"/>
              <a:t>Реализация проекта «</a:t>
            </a:r>
            <a:r>
              <a:rPr lang="ru-RU" sz="3200" dirty="0"/>
              <a:t>Новая модель медицинской организации, оказывающей первичную медико-санитарную </a:t>
            </a:r>
            <a:r>
              <a:rPr lang="ru-RU" sz="3200" dirty="0" smtClean="0"/>
              <a:t>помощь»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014" y="2348880"/>
            <a:ext cx="6156684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16150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idx="1"/>
          </p:nvPr>
        </p:nvSpPr>
        <p:spPr>
          <a:xfrm>
            <a:off x="323528" y="1412776"/>
            <a:ext cx="8686800" cy="4351338"/>
          </a:xfrm>
          <a:solidFill>
            <a:schemeClr val="bg1">
              <a:alpha val="42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3200" dirty="0" smtClean="0"/>
          </a:p>
          <a:p>
            <a:pPr marL="0" indent="0" algn="ctr">
              <a:buNone/>
            </a:pPr>
            <a:endParaRPr lang="ru-RU" sz="3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148596"/>
            <a:ext cx="8064896" cy="828328"/>
          </a:xfrm>
          <a:prstGeom prst="rect">
            <a:avLst/>
          </a:prstGeom>
          <a:solidFill>
            <a:srgbClr val="2E75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28650" y="62080"/>
            <a:ext cx="7975798" cy="9906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/>
            </a:r>
            <a:br>
              <a:rPr lang="ru-RU" sz="4000" b="1" dirty="0" smtClean="0">
                <a:solidFill>
                  <a:schemeClr val="bg1"/>
                </a:solidFill>
              </a:rPr>
            </a:br>
            <a:r>
              <a:rPr lang="ru-RU" sz="4000" b="1" dirty="0">
                <a:solidFill>
                  <a:schemeClr val="bg1"/>
                </a:solidFill>
              </a:rPr>
              <a:t/>
            </a:r>
            <a:br>
              <a:rPr lang="ru-RU" sz="4000" b="1" dirty="0">
                <a:solidFill>
                  <a:schemeClr val="bg1"/>
                </a:solidFill>
              </a:rPr>
            </a:br>
            <a:r>
              <a:rPr lang="ru-RU" sz="4000" b="1" dirty="0" smtClean="0">
                <a:solidFill>
                  <a:schemeClr val="bg1"/>
                </a:solidFill>
              </a:rPr>
              <a:t>Паспорт проекта</a:t>
            </a:r>
            <a:r>
              <a:rPr lang="ru-RU" sz="3600" b="1" dirty="0">
                <a:solidFill>
                  <a:schemeClr val="bg1"/>
                </a:solidFill>
              </a:rPr>
              <a:t/>
            </a:r>
            <a:br>
              <a:rPr lang="ru-RU" sz="3600" b="1" dirty="0">
                <a:solidFill>
                  <a:schemeClr val="bg1"/>
                </a:solidFill>
              </a:rPr>
            </a:br>
            <a:r>
              <a:rPr lang="ru-RU" sz="4000" b="1" dirty="0">
                <a:solidFill>
                  <a:schemeClr val="bg1"/>
                </a:solidFill>
              </a:rPr>
              <a:t/>
            </a:r>
            <a:br>
              <a:rPr lang="ru-RU" sz="4000" b="1" dirty="0">
                <a:solidFill>
                  <a:schemeClr val="bg1"/>
                </a:solidFill>
              </a:rPr>
            </a:b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4" t="1321" r="3002" b="16571"/>
          <a:stretch/>
        </p:blipFill>
        <p:spPr bwMode="auto">
          <a:xfrm rot="16200000">
            <a:off x="1335674" y="348409"/>
            <a:ext cx="3252079" cy="4804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5" t="1413" r="2429" b="16098"/>
          <a:stretch/>
        </p:blipFill>
        <p:spPr bwMode="auto">
          <a:xfrm rot="16200000">
            <a:off x="4147945" y="1332775"/>
            <a:ext cx="3907940" cy="5796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78597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idx="1"/>
          </p:nvPr>
        </p:nvSpPr>
        <p:spPr>
          <a:xfrm>
            <a:off x="317996" y="1412776"/>
            <a:ext cx="8686800" cy="4351338"/>
          </a:xfrm>
          <a:solidFill>
            <a:schemeClr val="bg1">
              <a:alpha val="42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3200" dirty="0" smtClean="0"/>
          </a:p>
          <a:p>
            <a:pPr marL="0" indent="0" algn="ctr">
              <a:buNone/>
            </a:pPr>
            <a:endParaRPr lang="ru-RU" sz="3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148596"/>
            <a:ext cx="8064896" cy="828328"/>
          </a:xfrm>
          <a:prstGeom prst="rect">
            <a:avLst/>
          </a:prstGeom>
          <a:solidFill>
            <a:srgbClr val="2E75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28650" y="62080"/>
            <a:ext cx="7975798" cy="9906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/>
            </a:r>
            <a:br>
              <a:rPr lang="ru-RU" sz="4000" b="1" dirty="0" smtClean="0">
                <a:solidFill>
                  <a:schemeClr val="bg1"/>
                </a:solidFill>
              </a:rPr>
            </a:br>
            <a:r>
              <a:rPr lang="ru-RU" sz="4000" b="1" dirty="0">
                <a:solidFill>
                  <a:schemeClr val="bg1"/>
                </a:solidFill>
              </a:rPr>
              <a:t/>
            </a:r>
            <a:br>
              <a:rPr lang="ru-RU" sz="4000" b="1" dirty="0">
                <a:solidFill>
                  <a:schemeClr val="bg1"/>
                </a:solidFill>
              </a:rPr>
            </a:br>
            <a:r>
              <a:rPr lang="ru-RU" sz="4000" b="1" dirty="0" smtClean="0">
                <a:solidFill>
                  <a:schemeClr val="bg1"/>
                </a:solidFill>
              </a:rPr>
              <a:t>Диаграмма </a:t>
            </a:r>
            <a:r>
              <a:rPr lang="ru-RU" sz="4000" b="1" dirty="0" err="1" smtClean="0">
                <a:solidFill>
                  <a:schemeClr val="bg1"/>
                </a:solidFill>
              </a:rPr>
              <a:t>Ганта</a:t>
            </a:r>
            <a:r>
              <a:rPr lang="ru-RU" sz="3600" b="1" dirty="0">
                <a:solidFill>
                  <a:schemeClr val="bg1"/>
                </a:solidFill>
              </a:rPr>
              <a:t/>
            </a:r>
            <a:br>
              <a:rPr lang="ru-RU" sz="3600" b="1" dirty="0">
                <a:solidFill>
                  <a:schemeClr val="bg1"/>
                </a:solidFill>
              </a:rPr>
            </a:br>
            <a:r>
              <a:rPr lang="ru-RU" sz="4000" b="1" dirty="0">
                <a:solidFill>
                  <a:schemeClr val="bg1"/>
                </a:solidFill>
              </a:rPr>
              <a:t/>
            </a:r>
            <a:br>
              <a:rPr lang="ru-RU" sz="4000" b="1" dirty="0">
                <a:solidFill>
                  <a:schemeClr val="bg1"/>
                </a:solidFill>
              </a:rPr>
            </a:b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5148546" cy="3883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265512"/>
            <a:ext cx="4072756" cy="3148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77073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idx="1"/>
          </p:nvPr>
        </p:nvSpPr>
        <p:spPr>
          <a:xfrm>
            <a:off x="323528" y="1412776"/>
            <a:ext cx="8686800" cy="4351338"/>
          </a:xfrm>
          <a:solidFill>
            <a:schemeClr val="bg1">
              <a:alpha val="42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3200" dirty="0" smtClean="0"/>
          </a:p>
          <a:p>
            <a:pPr marL="0" indent="0" algn="ctr">
              <a:buNone/>
            </a:pPr>
            <a:endParaRPr lang="ru-RU" sz="3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148596"/>
            <a:ext cx="8064896" cy="828328"/>
          </a:xfrm>
          <a:prstGeom prst="rect">
            <a:avLst/>
          </a:prstGeom>
          <a:solidFill>
            <a:srgbClr val="2E75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28650" y="62080"/>
            <a:ext cx="7975798" cy="9906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/>
            </a:r>
            <a:br>
              <a:rPr lang="ru-RU" sz="4000" b="1" dirty="0" smtClean="0">
                <a:solidFill>
                  <a:schemeClr val="bg1"/>
                </a:solidFill>
              </a:rPr>
            </a:br>
            <a:r>
              <a:rPr lang="ru-RU" sz="4000" b="1" dirty="0">
                <a:solidFill>
                  <a:schemeClr val="bg1"/>
                </a:solidFill>
              </a:rPr>
              <a:t/>
            </a:r>
            <a:br>
              <a:rPr lang="ru-RU" sz="4000" b="1" dirty="0">
                <a:solidFill>
                  <a:schemeClr val="bg1"/>
                </a:solidFill>
              </a:rPr>
            </a:br>
            <a:r>
              <a:rPr lang="ru-RU" sz="4000" b="1" dirty="0" smtClean="0">
                <a:solidFill>
                  <a:schemeClr val="bg1"/>
                </a:solidFill>
              </a:rPr>
              <a:t>КПСЦ (текущее состояние)</a:t>
            </a:r>
            <a:r>
              <a:rPr lang="ru-RU" sz="3600" b="1" dirty="0">
                <a:solidFill>
                  <a:schemeClr val="bg1"/>
                </a:solidFill>
              </a:rPr>
              <a:t/>
            </a:r>
            <a:br>
              <a:rPr lang="ru-RU" sz="3600" b="1" dirty="0">
                <a:solidFill>
                  <a:schemeClr val="bg1"/>
                </a:solidFill>
              </a:rPr>
            </a:br>
            <a:r>
              <a:rPr lang="ru-RU" sz="4000" b="1" dirty="0">
                <a:solidFill>
                  <a:schemeClr val="bg1"/>
                </a:solidFill>
              </a:rPr>
              <a:t/>
            </a:r>
            <a:br>
              <a:rPr lang="ru-RU" sz="4000" b="1" dirty="0">
                <a:solidFill>
                  <a:schemeClr val="bg1"/>
                </a:solidFill>
              </a:rPr>
            </a:b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589" y="1412776"/>
            <a:ext cx="6096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08302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idx="1"/>
          </p:nvPr>
        </p:nvSpPr>
        <p:spPr>
          <a:xfrm>
            <a:off x="323528" y="1412776"/>
            <a:ext cx="8686800" cy="4351338"/>
          </a:xfrm>
          <a:solidFill>
            <a:schemeClr val="bg1">
              <a:alpha val="42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3200" dirty="0" smtClean="0"/>
          </a:p>
          <a:p>
            <a:pPr marL="0" indent="0" algn="ctr">
              <a:buNone/>
            </a:pPr>
            <a:endParaRPr lang="ru-RU" sz="3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148596"/>
            <a:ext cx="8064896" cy="828328"/>
          </a:xfrm>
          <a:prstGeom prst="rect">
            <a:avLst/>
          </a:prstGeom>
          <a:solidFill>
            <a:srgbClr val="2E75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28650" y="62080"/>
            <a:ext cx="7975798" cy="9906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/>
            </a:r>
            <a:br>
              <a:rPr lang="ru-RU" sz="4000" b="1" dirty="0" smtClean="0">
                <a:solidFill>
                  <a:schemeClr val="bg1"/>
                </a:solidFill>
              </a:rPr>
            </a:br>
            <a:r>
              <a:rPr lang="ru-RU" sz="4000" b="1" dirty="0">
                <a:solidFill>
                  <a:schemeClr val="bg1"/>
                </a:solidFill>
              </a:rPr>
              <a:t/>
            </a:r>
            <a:br>
              <a:rPr lang="ru-RU" sz="4000" b="1" dirty="0">
                <a:solidFill>
                  <a:schemeClr val="bg1"/>
                </a:solidFill>
              </a:rPr>
            </a:br>
            <a:r>
              <a:rPr lang="ru-RU" sz="4000" b="1" dirty="0" smtClean="0">
                <a:solidFill>
                  <a:schemeClr val="bg1"/>
                </a:solidFill>
              </a:rPr>
              <a:t>КПСЦ (целевое состояние)</a:t>
            </a:r>
            <a:r>
              <a:rPr lang="ru-RU" sz="3600" b="1" dirty="0">
                <a:solidFill>
                  <a:schemeClr val="bg1"/>
                </a:solidFill>
              </a:rPr>
              <a:t/>
            </a:r>
            <a:br>
              <a:rPr lang="ru-RU" sz="3600" b="1" dirty="0">
                <a:solidFill>
                  <a:schemeClr val="bg1"/>
                </a:solidFill>
              </a:rPr>
            </a:br>
            <a:r>
              <a:rPr lang="ru-RU" sz="4000" b="1" dirty="0">
                <a:solidFill>
                  <a:schemeClr val="bg1"/>
                </a:solidFill>
              </a:rPr>
              <a:t/>
            </a:r>
            <a:br>
              <a:rPr lang="ru-RU" sz="4000" b="1" dirty="0">
                <a:solidFill>
                  <a:schemeClr val="bg1"/>
                </a:solidFill>
              </a:rPr>
            </a:b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84784"/>
            <a:ext cx="6096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57000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idx="1"/>
          </p:nvPr>
        </p:nvSpPr>
        <p:spPr>
          <a:xfrm>
            <a:off x="323528" y="1412776"/>
            <a:ext cx="8686800" cy="4351338"/>
          </a:xfrm>
          <a:solidFill>
            <a:schemeClr val="bg1">
              <a:alpha val="42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3200" dirty="0" smtClean="0"/>
          </a:p>
          <a:p>
            <a:pPr marL="0" indent="0" algn="ctr">
              <a:buNone/>
            </a:pPr>
            <a:endParaRPr lang="ru-RU" sz="3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148596"/>
            <a:ext cx="8064896" cy="828328"/>
          </a:xfrm>
          <a:prstGeom prst="rect">
            <a:avLst/>
          </a:prstGeom>
          <a:solidFill>
            <a:srgbClr val="2E75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28650" y="62080"/>
            <a:ext cx="7975798" cy="9906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/>
            </a:r>
            <a:br>
              <a:rPr lang="ru-RU" sz="4000" b="1" dirty="0" smtClean="0">
                <a:solidFill>
                  <a:schemeClr val="bg1"/>
                </a:solidFill>
              </a:rPr>
            </a:br>
            <a:r>
              <a:rPr lang="ru-RU" sz="4000" b="1" dirty="0">
                <a:solidFill>
                  <a:schemeClr val="bg1"/>
                </a:solidFill>
              </a:rPr>
              <a:t/>
            </a:r>
            <a:br>
              <a:rPr lang="ru-RU" sz="4000" b="1" dirty="0">
                <a:solidFill>
                  <a:schemeClr val="bg1"/>
                </a:solidFill>
              </a:rPr>
            </a:br>
            <a:r>
              <a:rPr lang="ru-RU" sz="4000" b="1" dirty="0" smtClean="0">
                <a:solidFill>
                  <a:schemeClr val="bg1"/>
                </a:solidFill>
              </a:rPr>
              <a:t>КПСЦ (идеальное состояние)</a:t>
            </a:r>
            <a:r>
              <a:rPr lang="ru-RU" sz="3600" b="1" dirty="0">
                <a:solidFill>
                  <a:schemeClr val="bg1"/>
                </a:solidFill>
              </a:rPr>
              <a:t/>
            </a:r>
            <a:br>
              <a:rPr lang="ru-RU" sz="3600" b="1" dirty="0">
                <a:solidFill>
                  <a:schemeClr val="bg1"/>
                </a:solidFill>
              </a:rPr>
            </a:br>
            <a:r>
              <a:rPr lang="ru-RU" sz="4000" b="1" dirty="0">
                <a:solidFill>
                  <a:schemeClr val="bg1"/>
                </a:solidFill>
              </a:rPr>
              <a:t/>
            </a:r>
            <a:br>
              <a:rPr lang="ru-RU" sz="4000" b="1" dirty="0">
                <a:solidFill>
                  <a:schemeClr val="bg1"/>
                </a:solidFill>
              </a:rPr>
            </a:b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12776"/>
            <a:ext cx="6096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74892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idx="1"/>
          </p:nvPr>
        </p:nvSpPr>
        <p:spPr>
          <a:xfrm>
            <a:off x="295675" y="1412776"/>
            <a:ext cx="8686800" cy="4351338"/>
          </a:xfrm>
          <a:solidFill>
            <a:schemeClr val="bg1">
              <a:alpha val="42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3200" dirty="0" smtClean="0"/>
          </a:p>
          <a:p>
            <a:pPr marL="0" indent="0" algn="ctr">
              <a:buNone/>
            </a:pPr>
            <a:endParaRPr lang="ru-RU" sz="3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148596"/>
            <a:ext cx="8064896" cy="828328"/>
          </a:xfrm>
          <a:prstGeom prst="rect">
            <a:avLst/>
          </a:prstGeom>
          <a:solidFill>
            <a:srgbClr val="2E75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28650" y="62080"/>
            <a:ext cx="7975798" cy="9906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/>
            </a:r>
            <a:br>
              <a:rPr lang="ru-RU" sz="4000" b="1" dirty="0" smtClean="0">
                <a:solidFill>
                  <a:schemeClr val="bg1"/>
                </a:solidFill>
              </a:rPr>
            </a:br>
            <a:r>
              <a:rPr lang="ru-RU" sz="4000" b="1" dirty="0">
                <a:solidFill>
                  <a:schemeClr val="bg1"/>
                </a:solidFill>
              </a:rPr>
              <a:t/>
            </a:r>
            <a:br>
              <a:rPr lang="ru-RU" sz="4000" b="1" dirty="0">
                <a:solidFill>
                  <a:schemeClr val="bg1"/>
                </a:solidFill>
              </a:rPr>
            </a:br>
            <a:r>
              <a:rPr lang="ru-RU" sz="4000" b="1" dirty="0" smtClean="0">
                <a:solidFill>
                  <a:schemeClr val="bg1"/>
                </a:solidFill>
              </a:rPr>
              <a:t>Фото</a:t>
            </a:r>
            <a:br>
              <a:rPr lang="ru-RU" sz="4000" b="1" dirty="0" smtClean="0">
                <a:solidFill>
                  <a:schemeClr val="bg1"/>
                </a:solidFill>
              </a:rPr>
            </a:br>
            <a:r>
              <a:rPr lang="ru-RU" sz="4000" b="1" dirty="0" smtClean="0">
                <a:solidFill>
                  <a:schemeClr val="bg1"/>
                </a:solidFill>
              </a:rPr>
              <a:t> до                           и                              после</a:t>
            </a:r>
            <a:r>
              <a:rPr lang="ru-RU" sz="3600" b="1" dirty="0">
                <a:solidFill>
                  <a:schemeClr val="bg1"/>
                </a:solidFill>
              </a:rPr>
              <a:t/>
            </a:r>
            <a:br>
              <a:rPr lang="ru-RU" sz="3600" b="1" dirty="0">
                <a:solidFill>
                  <a:schemeClr val="bg1"/>
                </a:solidFill>
              </a:rPr>
            </a:br>
            <a:r>
              <a:rPr lang="ru-RU" sz="4000" b="1" dirty="0">
                <a:solidFill>
                  <a:schemeClr val="bg1"/>
                </a:solidFill>
              </a:rPr>
              <a:t/>
            </a:r>
            <a:br>
              <a:rPr lang="ru-RU" sz="4000" b="1" dirty="0">
                <a:solidFill>
                  <a:schemeClr val="bg1"/>
                </a:solidFill>
              </a:rPr>
            </a:b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895" y="1109499"/>
            <a:ext cx="2448273" cy="326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1109499"/>
            <a:ext cx="2448272" cy="326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91" t="747" r="-15789" b="-747"/>
          <a:stretch/>
        </p:blipFill>
        <p:spPr bwMode="auto">
          <a:xfrm>
            <a:off x="3491880" y="3438548"/>
            <a:ext cx="3335711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02997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idx="1"/>
          </p:nvPr>
        </p:nvSpPr>
        <p:spPr>
          <a:xfrm>
            <a:off x="304800" y="1371600"/>
            <a:ext cx="8686800" cy="4351338"/>
          </a:xfrm>
          <a:solidFill>
            <a:schemeClr val="bg1">
              <a:alpha val="42000"/>
            </a:schemeClr>
          </a:solidFill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	Бережное </a:t>
            </a:r>
            <a:r>
              <a:rPr lang="ru-RU" dirty="0"/>
              <a:t>отношение к временному ресурсу как основной ценности за счет оптимальной логистики происходящих процессов.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	Это </a:t>
            </a:r>
            <a:r>
              <a:rPr lang="ru-RU" dirty="0"/>
              <a:t>достигается внедрением принципов эргономики и соблюдения объема рабочего пространства, что в результате помогает создавать удобство пользования и позитивный имидж медицинского работника.</a:t>
            </a:r>
            <a:br>
              <a:rPr lang="ru-RU" dirty="0"/>
            </a:br>
            <a:r>
              <a:rPr lang="ru-RU" dirty="0" smtClean="0"/>
              <a:t>	Организация </a:t>
            </a:r>
            <a:r>
              <a:rPr lang="ru-RU" dirty="0"/>
              <a:t>оказания медицинской помощи, </a:t>
            </a:r>
            <a:r>
              <a:rPr lang="ru-RU" dirty="0" smtClean="0"/>
              <a:t>основанное </a:t>
            </a:r>
            <a:r>
              <a:rPr lang="ru-RU" dirty="0"/>
              <a:t>на внедрении принципов бережливого </a:t>
            </a:r>
            <a:r>
              <a:rPr lang="ru-RU"/>
              <a:t>производства </a:t>
            </a:r>
            <a:r>
              <a:rPr lang="ru-RU" smtClean="0"/>
              <a:t>в конечном итоге приводит </a:t>
            </a:r>
            <a:r>
              <a:rPr lang="ru-RU" dirty="0"/>
              <a:t>к повышению удовлетворенности пациентов доступностью и качеством медицинской помощи, а также эффективному использованию ресурсов системы здравоохранения.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04800" y="152400"/>
            <a:ext cx="8534400" cy="1066800"/>
          </a:xfrm>
          <a:prstGeom prst="rect">
            <a:avLst/>
          </a:prstGeom>
          <a:solidFill>
            <a:srgbClr val="2E75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28650" y="6208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П</a:t>
            </a:r>
            <a:r>
              <a:rPr lang="ru-RU" sz="2400" b="1" dirty="0" smtClean="0">
                <a:solidFill>
                  <a:schemeClr val="bg1"/>
                </a:solidFill>
              </a:rPr>
              <a:t>роект </a:t>
            </a:r>
            <a:r>
              <a:rPr lang="ru-RU" sz="2400" b="1" dirty="0">
                <a:solidFill>
                  <a:schemeClr val="bg1"/>
                </a:solidFill>
              </a:rPr>
              <a:t>«Новая модель медицинской организации, оказывающей первичную медико-санитарную помощь»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950" y="4401911"/>
            <a:ext cx="2698749" cy="202406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814" y="4368573"/>
            <a:ext cx="2057400" cy="2057400"/>
          </a:xfrm>
          <a:prstGeom prst="rect">
            <a:avLst/>
          </a:prstGeom>
        </p:spPr>
      </p:pic>
      <p:sp>
        <p:nvSpPr>
          <p:cNvPr id="7" name="Стрелка вправо 6"/>
          <p:cNvSpPr/>
          <p:nvPr/>
        </p:nvSpPr>
        <p:spPr>
          <a:xfrm>
            <a:off x="4038600" y="5257800"/>
            <a:ext cx="1371600" cy="609600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1279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idx="1"/>
          </p:nvPr>
        </p:nvSpPr>
        <p:spPr>
          <a:xfrm>
            <a:off x="304800" y="1371600"/>
            <a:ext cx="8686800" cy="4351338"/>
          </a:xfrm>
          <a:solidFill>
            <a:schemeClr val="bg1">
              <a:alpha val="42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 smtClean="0"/>
              <a:t>Проекты</a:t>
            </a:r>
            <a:r>
              <a:rPr lang="ru-RU" sz="4000" dirty="0" smtClean="0"/>
              <a:t>:</a:t>
            </a:r>
          </a:p>
          <a:p>
            <a:pPr marL="0" indent="0">
              <a:buNone/>
            </a:pPr>
            <a:r>
              <a:rPr lang="ru-RU" sz="4000" b="1" dirty="0" smtClean="0"/>
              <a:t>«Организация </a:t>
            </a:r>
            <a:r>
              <a:rPr lang="ru-RU" sz="4000" b="1" dirty="0"/>
              <a:t>оптимизации электронного направления </a:t>
            </a:r>
            <a:r>
              <a:rPr lang="ru-RU" sz="4000" b="1" dirty="0" smtClean="0"/>
              <a:t>на </a:t>
            </a:r>
            <a:r>
              <a:rPr lang="ru-RU" sz="4000" b="1" dirty="0"/>
              <a:t>МСЭ </a:t>
            </a:r>
            <a:r>
              <a:rPr lang="ru-RU" sz="4000" b="1" dirty="0" smtClean="0"/>
              <a:t>детей»</a:t>
            </a:r>
          </a:p>
          <a:p>
            <a:pPr marL="0" indent="0">
              <a:buNone/>
            </a:pPr>
            <a:r>
              <a:rPr lang="ru-RU" sz="4000" b="1" dirty="0" smtClean="0"/>
              <a:t>«Организация </a:t>
            </a:r>
            <a:r>
              <a:rPr lang="ru-RU" sz="4000" b="1" dirty="0"/>
              <a:t>оптимизации электронного направления взрослого</a:t>
            </a:r>
          </a:p>
          <a:p>
            <a:pPr marL="0" indent="0">
              <a:buNone/>
            </a:pPr>
            <a:r>
              <a:rPr lang="ru-RU" sz="4000" b="1" dirty="0"/>
              <a:t>населения на </a:t>
            </a:r>
            <a:r>
              <a:rPr lang="ru-RU" sz="4000" b="1" dirty="0" smtClean="0"/>
              <a:t>МСЭ»</a:t>
            </a:r>
            <a:endParaRPr lang="ru-RU" sz="4000" b="1" dirty="0"/>
          </a:p>
          <a:p>
            <a:pPr marL="0" indent="0">
              <a:buNone/>
            </a:pPr>
            <a:endParaRPr lang="ru-RU" sz="4000" b="1" dirty="0" smtClean="0"/>
          </a:p>
          <a:p>
            <a:pPr marL="0" indent="0">
              <a:buNone/>
            </a:pPr>
            <a:endParaRPr lang="ru-RU" sz="4000" b="1" dirty="0" smtClean="0"/>
          </a:p>
          <a:p>
            <a:pPr marL="0" indent="0" algn="ctr">
              <a:buNone/>
            </a:pPr>
            <a:endParaRPr lang="ru-RU" sz="4000" b="1" dirty="0" smtClean="0"/>
          </a:p>
          <a:p>
            <a:pPr marL="0" indent="0" algn="ctr">
              <a:buNone/>
            </a:pPr>
            <a:endParaRPr lang="ru-RU" sz="3200" dirty="0" smtClean="0"/>
          </a:p>
        </p:txBody>
      </p:sp>
    </p:spTree>
    <p:extLst>
      <p:ext uri="{BB962C8B-B14F-4D97-AF65-F5344CB8AC3E}">
        <p14:creationId xmlns:p14="http://schemas.microsoft.com/office/powerpoint/2010/main" val="31932010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idx="1"/>
          </p:nvPr>
        </p:nvSpPr>
        <p:spPr>
          <a:xfrm>
            <a:off x="304800" y="1371600"/>
            <a:ext cx="8686800" cy="4351338"/>
          </a:xfrm>
          <a:solidFill>
            <a:schemeClr val="bg1">
              <a:alpha val="42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3200" dirty="0" smtClean="0"/>
          </a:p>
          <a:p>
            <a:pPr marL="0" indent="0" algn="ctr">
              <a:buNone/>
            </a:pPr>
            <a:endParaRPr lang="ru-RU" sz="3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148596"/>
            <a:ext cx="8064896" cy="828328"/>
          </a:xfrm>
          <a:prstGeom prst="rect">
            <a:avLst/>
          </a:prstGeom>
          <a:solidFill>
            <a:srgbClr val="2E75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28650" y="62080"/>
            <a:ext cx="7975798" cy="9906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/>
            </a:r>
            <a:br>
              <a:rPr lang="ru-RU" sz="4000" b="1" dirty="0" smtClean="0">
                <a:solidFill>
                  <a:schemeClr val="bg1"/>
                </a:solidFill>
              </a:rPr>
            </a:br>
            <a:r>
              <a:rPr lang="ru-RU" sz="4000" b="1" dirty="0" smtClean="0">
                <a:solidFill>
                  <a:schemeClr val="bg1"/>
                </a:solidFill>
              </a:rPr>
              <a:t/>
            </a:r>
            <a:br>
              <a:rPr lang="ru-RU" sz="4000" b="1" dirty="0" smtClean="0">
                <a:solidFill>
                  <a:schemeClr val="bg1"/>
                </a:solidFill>
              </a:rPr>
            </a:br>
            <a:r>
              <a:rPr lang="ru-RU" sz="4000" b="1" dirty="0" smtClean="0">
                <a:solidFill>
                  <a:schemeClr val="bg1"/>
                </a:solidFill>
              </a:rPr>
              <a:t>Паспорт проекта</a:t>
            </a:r>
            <a:r>
              <a:rPr lang="ru-RU" sz="3600" b="1" dirty="0">
                <a:solidFill>
                  <a:schemeClr val="bg1"/>
                </a:solidFill>
              </a:rPr>
              <a:t/>
            </a:r>
            <a:br>
              <a:rPr lang="ru-RU" sz="3600" b="1" dirty="0">
                <a:solidFill>
                  <a:schemeClr val="bg1"/>
                </a:solidFill>
              </a:rPr>
            </a:br>
            <a:r>
              <a:rPr lang="ru-RU" sz="4000" b="1" dirty="0">
                <a:solidFill>
                  <a:schemeClr val="bg1"/>
                </a:solidFill>
              </a:rPr>
              <a:t/>
            </a:r>
            <a:br>
              <a:rPr lang="ru-RU" sz="4000" b="1" dirty="0">
                <a:solidFill>
                  <a:schemeClr val="bg1"/>
                </a:solidFill>
              </a:rPr>
            </a:b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7" t="1951" r="4946" b="16482"/>
          <a:stretch/>
        </p:blipFill>
        <p:spPr bwMode="auto">
          <a:xfrm rot="16140000">
            <a:off x="1557971" y="489816"/>
            <a:ext cx="3178547" cy="472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5" t="1395" r="4327" b="15636"/>
          <a:stretch/>
        </p:blipFill>
        <p:spPr bwMode="auto">
          <a:xfrm rot="16200000">
            <a:off x="3818515" y="1550438"/>
            <a:ext cx="3982142" cy="602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08962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idx="1"/>
          </p:nvPr>
        </p:nvSpPr>
        <p:spPr>
          <a:xfrm>
            <a:off x="304800" y="1371600"/>
            <a:ext cx="8686800" cy="4351338"/>
          </a:xfrm>
          <a:solidFill>
            <a:schemeClr val="bg1">
              <a:alpha val="42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3200" dirty="0" smtClean="0"/>
          </a:p>
          <a:p>
            <a:pPr marL="0" indent="0" algn="ctr">
              <a:buNone/>
            </a:pPr>
            <a:endParaRPr lang="ru-RU" sz="3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148596"/>
            <a:ext cx="8064896" cy="828328"/>
          </a:xfrm>
          <a:prstGeom prst="rect">
            <a:avLst/>
          </a:prstGeom>
          <a:solidFill>
            <a:srgbClr val="2E75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28650" y="62080"/>
            <a:ext cx="7975798" cy="9906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/>
            </a:r>
            <a:br>
              <a:rPr lang="ru-RU" sz="4000" b="1" dirty="0" smtClean="0">
                <a:solidFill>
                  <a:schemeClr val="bg1"/>
                </a:solidFill>
              </a:rPr>
            </a:br>
            <a:r>
              <a:rPr lang="ru-RU" sz="4000" b="1" dirty="0">
                <a:solidFill>
                  <a:schemeClr val="bg1"/>
                </a:solidFill>
              </a:rPr>
              <a:t/>
            </a:r>
            <a:br>
              <a:rPr lang="ru-RU" sz="4000" b="1" dirty="0">
                <a:solidFill>
                  <a:schemeClr val="bg1"/>
                </a:solidFill>
              </a:rPr>
            </a:br>
            <a:r>
              <a:rPr lang="ru-RU" sz="4000" b="1" dirty="0" smtClean="0">
                <a:solidFill>
                  <a:schemeClr val="bg1"/>
                </a:solidFill>
              </a:rPr>
              <a:t>Диаграмма </a:t>
            </a:r>
            <a:r>
              <a:rPr lang="ru-RU" sz="4000" b="1" dirty="0" err="1" smtClean="0">
                <a:solidFill>
                  <a:schemeClr val="bg1"/>
                </a:solidFill>
              </a:rPr>
              <a:t>Ганта</a:t>
            </a:r>
            <a:r>
              <a:rPr lang="ru-RU" sz="3600" b="1" dirty="0">
                <a:solidFill>
                  <a:schemeClr val="bg1"/>
                </a:solidFill>
              </a:rPr>
              <a:t/>
            </a:r>
            <a:br>
              <a:rPr lang="ru-RU" sz="3600" b="1" dirty="0">
                <a:solidFill>
                  <a:schemeClr val="bg1"/>
                </a:solidFill>
              </a:rPr>
            </a:br>
            <a:r>
              <a:rPr lang="ru-RU" sz="4000" b="1" dirty="0">
                <a:solidFill>
                  <a:schemeClr val="bg1"/>
                </a:solidFill>
              </a:rPr>
              <a:t/>
            </a:r>
            <a:br>
              <a:rPr lang="ru-RU" sz="4000" b="1" dirty="0">
                <a:solidFill>
                  <a:schemeClr val="bg1"/>
                </a:solidFill>
              </a:rPr>
            </a:b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31" y="1052736"/>
            <a:ext cx="4896544" cy="3693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539391"/>
            <a:ext cx="3784724" cy="3031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95630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idx="1"/>
          </p:nvPr>
        </p:nvSpPr>
        <p:spPr>
          <a:xfrm>
            <a:off x="304800" y="1371600"/>
            <a:ext cx="8686800" cy="4351338"/>
          </a:xfrm>
          <a:solidFill>
            <a:schemeClr val="bg1">
              <a:alpha val="42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3200" dirty="0" smtClean="0"/>
          </a:p>
          <a:p>
            <a:pPr marL="0" indent="0" algn="ctr">
              <a:buNone/>
            </a:pPr>
            <a:endParaRPr lang="ru-RU" sz="3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148596"/>
            <a:ext cx="8064896" cy="828328"/>
          </a:xfrm>
          <a:prstGeom prst="rect">
            <a:avLst/>
          </a:prstGeom>
          <a:solidFill>
            <a:srgbClr val="2E75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28650" y="62080"/>
            <a:ext cx="7975798" cy="9906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/>
            </a:r>
            <a:br>
              <a:rPr lang="ru-RU" sz="4000" b="1" dirty="0" smtClean="0">
                <a:solidFill>
                  <a:schemeClr val="bg1"/>
                </a:solidFill>
              </a:rPr>
            </a:br>
            <a:r>
              <a:rPr lang="ru-RU" sz="4000" b="1" dirty="0">
                <a:solidFill>
                  <a:schemeClr val="bg1"/>
                </a:solidFill>
              </a:rPr>
              <a:t/>
            </a:r>
            <a:br>
              <a:rPr lang="ru-RU" sz="4000" b="1" dirty="0">
                <a:solidFill>
                  <a:schemeClr val="bg1"/>
                </a:solidFill>
              </a:rPr>
            </a:br>
            <a:r>
              <a:rPr lang="ru-RU" sz="4000" b="1" dirty="0" smtClean="0">
                <a:solidFill>
                  <a:schemeClr val="bg1"/>
                </a:solidFill>
              </a:rPr>
              <a:t>КПСЦ (текущее состояние)</a:t>
            </a:r>
            <a:r>
              <a:rPr lang="ru-RU" sz="3600" b="1" dirty="0">
                <a:solidFill>
                  <a:schemeClr val="bg1"/>
                </a:solidFill>
              </a:rPr>
              <a:t/>
            </a:r>
            <a:br>
              <a:rPr lang="ru-RU" sz="3600" b="1" dirty="0">
                <a:solidFill>
                  <a:schemeClr val="bg1"/>
                </a:solidFill>
              </a:rPr>
            </a:br>
            <a:r>
              <a:rPr lang="ru-RU" sz="4000" b="1" dirty="0">
                <a:solidFill>
                  <a:schemeClr val="bg1"/>
                </a:solidFill>
              </a:rPr>
              <a:t/>
            </a:r>
            <a:br>
              <a:rPr lang="ru-RU" sz="4000" b="1" dirty="0">
                <a:solidFill>
                  <a:schemeClr val="bg1"/>
                </a:solidFill>
              </a:rPr>
            </a:b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40191"/>
            <a:ext cx="6096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15577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idx="1"/>
          </p:nvPr>
        </p:nvSpPr>
        <p:spPr>
          <a:xfrm>
            <a:off x="304800" y="1371600"/>
            <a:ext cx="8686800" cy="4351338"/>
          </a:xfrm>
          <a:solidFill>
            <a:schemeClr val="bg1">
              <a:alpha val="42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3200" dirty="0" smtClean="0"/>
          </a:p>
          <a:p>
            <a:pPr marL="0" indent="0" algn="ctr">
              <a:buNone/>
            </a:pPr>
            <a:endParaRPr lang="ru-RU" sz="3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148596"/>
            <a:ext cx="8064896" cy="828328"/>
          </a:xfrm>
          <a:prstGeom prst="rect">
            <a:avLst/>
          </a:prstGeom>
          <a:solidFill>
            <a:srgbClr val="2E75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28650" y="62080"/>
            <a:ext cx="7975798" cy="9906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/>
            </a:r>
            <a:br>
              <a:rPr lang="ru-RU" sz="4000" b="1" dirty="0" smtClean="0">
                <a:solidFill>
                  <a:schemeClr val="bg1"/>
                </a:solidFill>
              </a:rPr>
            </a:br>
            <a:r>
              <a:rPr lang="ru-RU" sz="4000" b="1" dirty="0">
                <a:solidFill>
                  <a:schemeClr val="bg1"/>
                </a:solidFill>
              </a:rPr>
              <a:t/>
            </a:r>
            <a:br>
              <a:rPr lang="ru-RU" sz="4000" b="1" dirty="0">
                <a:solidFill>
                  <a:schemeClr val="bg1"/>
                </a:solidFill>
              </a:rPr>
            </a:br>
            <a:r>
              <a:rPr lang="ru-RU" sz="4000" b="1" dirty="0" smtClean="0">
                <a:solidFill>
                  <a:schemeClr val="bg1"/>
                </a:solidFill>
              </a:rPr>
              <a:t>КПСЦ (целевое состояние)</a:t>
            </a:r>
            <a:r>
              <a:rPr lang="ru-RU" sz="3600" b="1" dirty="0">
                <a:solidFill>
                  <a:schemeClr val="bg1"/>
                </a:solidFill>
              </a:rPr>
              <a:t/>
            </a:r>
            <a:br>
              <a:rPr lang="ru-RU" sz="3600" b="1" dirty="0">
                <a:solidFill>
                  <a:schemeClr val="bg1"/>
                </a:solidFill>
              </a:rPr>
            </a:br>
            <a:r>
              <a:rPr lang="ru-RU" sz="4000" b="1" dirty="0">
                <a:solidFill>
                  <a:schemeClr val="bg1"/>
                </a:solidFill>
              </a:rPr>
              <a:t/>
            </a:r>
            <a:br>
              <a:rPr lang="ru-RU" sz="4000" b="1" dirty="0">
                <a:solidFill>
                  <a:schemeClr val="bg1"/>
                </a:solidFill>
              </a:rPr>
            </a:b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068" y="1412776"/>
            <a:ext cx="6096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59867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idx="1"/>
          </p:nvPr>
        </p:nvSpPr>
        <p:spPr>
          <a:xfrm>
            <a:off x="323528" y="1412776"/>
            <a:ext cx="8686800" cy="4351338"/>
          </a:xfrm>
          <a:solidFill>
            <a:schemeClr val="bg1">
              <a:alpha val="42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3200" dirty="0" smtClean="0"/>
          </a:p>
          <a:p>
            <a:pPr marL="0" indent="0" algn="ctr">
              <a:buNone/>
            </a:pPr>
            <a:endParaRPr lang="ru-RU" sz="3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148596"/>
            <a:ext cx="8064896" cy="828328"/>
          </a:xfrm>
          <a:prstGeom prst="rect">
            <a:avLst/>
          </a:prstGeom>
          <a:solidFill>
            <a:srgbClr val="2E75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28650" y="62080"/>
            <a:ext cx="7975798" cy="9906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/>
            </a:r>
            <a:br>
              <a:rPr lang="ru-RU" sz="4000" b="1" dirty="0" smtClean="0">
                <a:solidFill>
                  <a:schemeClr val="bg1"/>
                </a:solidFill>
              </a:rPr>
            </a:br>
            <a:r>
              <a:rPr lang="ru-RU" sz="4000" b="1" dirty="0">
                <a:solidFill>
                  <a:schemeClr val="bg1"/>
                </a:solidFill>
              </a:rPr>
              <a:t/>
            </a:r>
            <a:br>
              <a:rPr lang="ru-RU" sz="4000" b="1" dirty="0">
                <a:solidFill>
                  <a:schemeClr val="bg1"/>
                </a:solidFill>
              </a:rPr>
            </a:br>
            <a:r>
              <a:rPr lang="ru-RU" sz="4000" b="1" dirty="0" smtClean="0">
                <a:solidFill>
                  <a:schemeClr val="bg1"/>
                </a:solidFill>
              </a:rPr>
              <a:t>КПСЦ (целевое состояние)</a:t>
            </a:r>
            <a:r>
              <a:rPr lang="ru-RU" sz="3600" b="1" dirty="0">
                <a:solidFill>
                  <a:schemeClr val="bg1"/>
                </a:solidFill>
              </a:rPr>
              <a:t/>
            </a:r>
            <a:br>
              <a:rPr lang="ru-RU" sz="3600" b="1" dirty="0">
                <a:solidFill>
                  <a:schemeClr val="bg1"/>
                </a:solidFill>
              </a:rPr>
            </a:br>
            <a:r>
              <a:rPr lang="ru-RU" sz="4000" b="1" dirty="0">
                <a:solidFill>
                  <a:schemeClr val="bg1"/>
                </a:solidFill>
              </a:rPr>
              <a:t/>
            </a:r>
            <a:br>
              <a:rPr lang="ru-RU" sz="4000" b="1" dirty="0">
                <a:solidFill>
                  <a:schemeClr val="bg1"/>
                </a:solidFill>
              </a:rPr>
            </a:b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12776"/>
            <a:ext cx="6096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46178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idx="1"/>
          </p:nvPr>
        </p:nvSpPr>
        <p:spPr>
          <a:xfrm>
            <a:off x="304800" y="1371600"/>
            <a:ext cx="8686800" cy="4351338"/>
          </a:xfrm>
          <a:solidFill>
            <a:schemeClr val="bg1">
              <a:alpha val="42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/>
              <a:t>П</a:t>
            </a:r>
            <a:r>
              <a:rPr lang="ru-RU" sz="3200" dirty="0" smtClean="0"/>
              <a:t>роекты:</a:t>
            </a:r>
          </a:p>
          <a:p>
            <a:pPr marL="0" indent="0" algn="just">
              <a:buNone/>
            </a:pPr>
            <a:r>
              <a:rPr lang="ru-RU" sz="3200" dirty="0" smtClean="0"/>
              <a:t>«Организация </a:t>
            </a:r>
            <a:r>
              <a:rPr lang="ru-RU" sz="3200" dirty="0"/>
              <a:t>оптимизации электронной записи</a:t>
            </a:r>
          </a:p>
          <a:p>
            <a:pPr marL="0" indent="0" algn="just">
              <a:buNone/>
            </a:pPr>
            <a:r>
              <a:rPr lang="ru-RU" sz="3200" dirty="0"/>
              <a:t>на УЗ-исследование взрослого </a:t>
            </a:r>
            <a:r>
              <a:rPr lang="ru-RU" sz="3200" dirty="0" smtClean="0"/>
              <a:t>населения»</a:t>
            </a:r>
          </a:p>
          <a:p>
            <a:pPr marL="0" indent="0" algn="just">
              <a:buNone/>
            </a:pPr>
            <a:endParaRPr lang="ru-RU" sz="3200" dirty="0" smtClean="0"/>
          </a:p>
          <a:p>
            <a:pPr marL="0" indent="0" algn="just">
              <a:buNone/>
            </a:pPr>
            <a:r>
              <a:rPr lang="ru-RU" sz="3200" dirty="0" smtClean="0"/>
              <a:t>«Организация </a:t>
            </a:r>
            <a:r>
              <a:rPr lang="ru-RU" sz="3200" dirty="0"/>
              <a:t>оптимизации электронной записи на УЗИ исследования </a:t>
            </a:r>
            <a:r>
              <a:rPr lang="ru-RU" sz="3200" dirty="0" smtClean="0"/>
              <a:t>детей»</a:t>
            </a:r>
            <a:endParaRPr lang="ru-RU" sz="3200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28650" y="6208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Детская поликлиника №4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9190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1379</TotalTime>
  <Words>65</Words>
  <Application>Microsoft Office PowerPoint</Application>
  <PresentationFormat>Экран (4:3)</PresentationFormat>
  <Paragraphs>28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ГБУ РД «ГКБ» Реализация проекта «Новая модель медицинской организации, оказывающей первичную медико-санитарную помощь»</vt:lpstr>
      <vt:lpstr>Проект «Новая модель медицинской организации, оказывающей первичную медико-санитарную помощь»</vt:lpstr>
      <vt:lpstr>Презентация PowerPoint</vt:lpstr>
      <vt:lpstr>  Паспорт проекта  </vt:lpstr>
      <vt:lpstr>  Диаграмма Ганта  </vt:lpstr>
      <vt:lpstr>  КПСЦ (текущее состояние)  </vt:lpstr>
      <vt:lpstr>  КПСЦ (целевое состояние)  </vt:lpstr>
      <vt:lpstr>  КПСЦ (целевое состояние)  </vt:lpstr>
      <vt:lpstr>Детская поликлиника №4</vt:lpstr>
      <vt:lpstr>  Паспорт проекта  </vt:lpstr>
      <vt:lpstr>  Диаграмма Ганта  </vt:lpstr>
      <vt:lpstr>  КПСЦ (текущее состояние)  </vt:lpstr>
      <vt:lpstr>  КПСЦ (целевое состояние)  </vt:lpstr>
      <vt:lpstr>  КПСЦ (идеальное состояние)  </vt:lpstr>
      <vt:lpstr>  Фото  до                           и                              после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Клюшина Любовь Витальевна</dc:creator>
  <cp:lastModifiedBy>Пользователь Windows</cp:lastModifiedBy>
  <cp:revision>174</cp:revision>
  <dcterms:created xsi:type="dcterms:W3CDTF">2017-03-22T18:14:31Z</dcterms:created>
  <dcterms:modified xsi:type="dcterms:W3CDTF">2022-08-02T13:18:17Z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2016-04-04T00:00:00Z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2017-03-22T00:00:00Z</vt:filetime>
  </property>
</Properties>
</file>