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5"/>
  </p:notesMasterIdLst>
  <p:sldIdLst>
    <p:sldId id="451" r:id="rId2"/>
    <p:sldId id="452" r:id="rId3"/>
    <p:sldId id="453" r:id="rId4"/>
  </p:sldIdLst>
  <p:sldSz cx="12192000" cy="6858000"/>
  <p:notesSz cx="14301788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61" autoAdjust="0"/>
    <p:restoredTop sz="94663" autoAdjust="0"/>
  </p:normalViewPr>
  <p:slideViewPr>
    <p:cSldViewPr>
      <p:cViewPr varScale="1">
        <p:scale>
          <a:sx n="66" d="100"/>
          <a:sy n="66" d="100"/>
        </p:scale>
        <p:origin x="-920" y="-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8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97442" cy="495919"/>
          </a:xfrm>
          <a:prstGeom prst="rect">
            <a:avLst/>
          </a:prstGeom>
        </p:spPr>
        <p:txBody>
          <a:bodyPr vert="horz" lIns="132122" tIns="66061" rIns="132122" bIns="66061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8100622" y="0"/>
            <a:ext cx="6197442" cy="495919"/>
          </a:xfrm>
          <a:prstGeom prst="rect">
            <a:avLst/>
          </a:prstGeom>
        </p:spPr>
        <p:txBody>
          <a:bodyPr vert="horz" lIns="132122" tIns="66061" rIns="132122" bIns="66061" rtlCol="0"/>
          <a:lstStyle>
            <a:lvl1pPr algn="r">
              <a:defRPr sz="1700"/>
            </a:lvl1pPr>
          </a:lstStyle>
          <a:p>
            <a:fld id="{183166A9-4D6C-4E64-9AAA-AA622DB141A5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8941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122" tIns="66061" rIns="132122" bIns="6606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430180" y="4751222"/>
            <a:ext cx="11441430" cy="3887360"/>
          </a:xfrm>
          <a:prstGeom prst="rect">
            <a:avLst/>
          </a:prstGeom>
        </p:spPr>
        <p:txBody>
          <a:bodyPr vert="horz" lIns="132122" tIns="66061" rIns="132122" bIns="6606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6747"/>
            <a:ext cx="6197442" cy="495918"/>
          </a:xfrm>
          <a:prstGeom prst="rect">
            <a:avLst/>
          </a:prstGeom>
        </p:spPr>
        <p:txBody>
          <a:bodyPr vert="horz" lIns="132122" tIns="66061" rIns="132122" bIns="66061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8100622" y="9376747"/>
            <a:ext cx="6197442" cy="495918"/>
          </a:xfrm>
          <a:prstGeom prst="rect">
            <a:avLst/>
          </a:prstGeom>
        </p:spPr>
        <p:txBody>
          <a:bodyPr vert="horz" lIns="132122" tIns="66061" rIns="132122" bIns="66061" rtlCol="0" anchor="b"/>
          <a:lstStyle>
            <a:lvl1pPr algn="r">
              <a:defRPr sz="1700"/>
            </a:lvl1pPr>
          </a:lstStyle>
          <a:p>
            <a:fld id="{3A0F4CC6-3BC5-438E-BD5A-7EB30B640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81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16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14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7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7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44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04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0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7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44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61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4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59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22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99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416" y="280873"/>
            <a:ext cx="749236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2125" algn="l"/>
              </a:tabLst>
            </a:pPr>
            <a:r>
              <a:rPr lang="ru-RU" sz="1800" spc="-5" dirty="0" smtClean="0"/>
              <a:t>ОПРЕДЕЛЕНИЕ ПРИЧИННО-СЛЕДСТВЕННЫХ СВЯЗЕЙ</a:t>
            </a:r>
            <a:endParaRPr sz="1800" dirty="0"/>
          </a:p>
        </p:txBody>
      </p:sp>
      <p:sp>
        <p:nvSpPr>
          <p:cNvPr id="13" name="object 13"/>
          <p:cNvSpPr/>
          <p:nvPr/>
        </p:nvSpPr>
        <p:spPr>
          <a:xfrm>
            <a:off x="201168" y="819911"/>
            <a:ext cx="11305032" cy="646430"/>
          </a:xfrm>
          <a:custGeom>
            <a:avLst/>
            <a:gdLst/>
            <a:ahLst/>
            <a:cxnLst/>
            <a:rect l="l" t="t" r="r" b="b"/>
            <a:pathLst>
              <a:path w="10354310" h="646430">
                <a:moveTo>
                  <a:pt x="10354056" y="0"/>
                </a:moveTo>
                <a:lnTo>
                  <a:pt x="282333" y="0"/>
                </a:lnTo>
                <a:lnTo>
                  <a:pt x="236537" y="3694"/>
                </a:lnTo>
                <a:lnTo>
                  <a:pt x="193093" y="14389"/>
                </a:lnTo>
                <a:lnTo>
                  <a:pt x="152584" y="31505"/>
                </a:lnTo>
                <a:lnTo>
                  <a:pt x="115590" y="54461"/>
                </a:lnTo>
                <a:lnTo>
                  <a:pt x="82692" y="82676"/>
                </a:lnTo>
                <a:lnTo>
                  <a:pt x="54473" y="115571"/>
                </a:lnTo>
                <a:lnTo>
                  <a:pt x="31513" y="152563"/>
                </a:lnTo>
                <a:lnTo>
                  <a:pt x="14393" y="193072"/>
                </a:lnTo>
                <a:lnTo>
                  <a:pt x="3695" y="236518"/>
                </a:lnTo>
                <a:lnTo>
                  <a:pt x="0" y="282321"/>
                </a:lnTo>
                <a:lnTo>
                  <a:pt x="0" y="646176"/>
                </a:lnTo>
                <a:lnTo>
                  <a:pt x="10071735" y="646176"/>
                </a:lnTo>
                <a:lnTo>
                  <a:pt x="10117537" y="642481"/>
                </a:lnTo>
                <a:lnTo>
                  <a:pt x="10160983" y="631786"/>
                </a:lnTo>
                <a:lnTo>
                  <a:pt x="10201492" y="614670"/>
                </a:lnTo>
                <a:lnTo>
                  <a:pt x="10238484" y="591714"/>
                </a:lnTo>
                <a:lnTo>
                  <a:pt x="10271379" y="563499"/>
                </a:lnTo>
                <a:lnTo>
                  <a:pt x="10299594" y="530604"/>
                </a:lnTo>
                <a:lnTo>
                  <a:pt x="10322550" y="493612"/>
                </a:lnTo>
                <a:lnTo>
                  <a:pt x="10339666" y="453103"/>
                </a:lnTo>
                <a:lnTo>
                  <a:pt x="10350361" y="409657"/>
                </a:lnTo>
                <a:lnTo>
                  <a:pt x="10354056" y="363854"/>
                </a:lnTo>
                <a:lnTo>
                  <a:pt x="10354056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2317" y="1373124"/>
            <a:ext cx="18415" cy="5172075"/>
          </a:xfrm>
          <a:custGeom>
            <a:avLst/>
            <a:gdLst/>
            <a:ahLst/>
            <a:cxnLst/>
            <a:rect l="l" t="t" r="r" b="b"/>
            <a:pathLst>
              <a:path w="18414" h="5172075">
                <a:moveTo>
                  <a:pt x="0" y="0"/>
                </a:moveTo>
                <a:lnTo>
                  <a:pt x="17830" y="5171833"/>
                </a:lnTo>
              </a:path>
            </a:pathLst>
          </a:custGeom>
          <a:ln w="76199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37461" y="959613"/>
            <a:ext cx="11654539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400" b="1" spc="-5" dirty="0" smtClean="0">
                <a:solidFill>
                  <a:srgbClr val="FFFFFF"/>
                </a:solidFill>
                <a:latin typeface="Arial Black" panose="020B0A04020102020204" pitchFamily="34" charset="0"/>
                <a:cs typeface="Arial"/>
              </a:rPr>
              <a:t>Диаграмма </a:t>
            </a:r>
            <a:r>
              <a:rPr lang="ru-RU" sz="2400" b="1" spc="-5" dirty="0" err="1" smtClean="0">
                <a:solidFill>
                  <a:srgbClr val="FFFFFF"/>
                </a:solidFill>
                <a:latin typeface="Arial Black" panose="020B0A04020102020204" pitchFamily="34" charset="0"/>
                <a:cs typeface="Arial"/>
              </a:rPr>
              <a:t>Ишикавы</a:t>
            </a:r>
            <a:endParaRPr sz="2400" dirty="0">
              <a:latin typeface="Arial Black" panose="020B0A04020102020204" pitchFamily="34" charset="0"/>
              <a:cs typeface="Arial"/>
            </a:endParaRPr>
          </a:p>
        </p:txBody>
      </p:sp>
      <p:sp>
        <p:nvSpPr>
          <p:cNvPr id="16" name="object 10"/>
          <p:cNvSpPr/>
          <p:nvPr/>
        </p:nvSpPr>
        <p:spPr>
          <a:xfrm>
            <a:off x="246890" y="1373124"/>
            <a:ext cx="18415" cy="5172075"/>
          </a:xfrm>
          <a:custGeom>
            <a:avLst/>
            <a:gdLst/>
            <a:ahLst/>
            <a:cxnLst/>
            <a:rect l="l" t="t" r="r" b="b"/>
            <a:pathLst>
              <a:path w="18414" h="5172075">
                <a:moveTo>
                  <a:pt x="0" y="0"/>
                </a:moveTo>
                <a:lnTo>
                  <a:pt x="17830" y="5171833"/>
                </a:lnTo>
              </a:path>
            </a:pathLst>
          </a:custGeom>
          <a:ln w="76199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9"/>
          <p:cNvSpPr/>
          <p:nvPr/>
        </p:nvSpPr>
        <p:spPr>
          <a:xfrm>
            <a:off x="2338341" y="3829968"/>
            <a:ext cx="6226811" cy="171450"/>
          </a:xfrm>
          <a:custGeom>
            <a:avLst/>
            <a:gdLst/>
            <a:ahLst/>
            <a:cxnLst/>
            <a:rect l="l" t="t" r="r" b="b"/>
            <a:pathLst>
              <a:path w="6226809" h="171450">
                <a:moveTo>
                  <a:pt x="6151009" y="85578"/>
                </a:moveTo>
                <a:lnTo>
                  <a:pt x="6065012" y="135743"/>
                </a:lnTo>
                <a:lnTo>
                  <a:pt x="6059332" y="140795"/>
                </a:lnTo>
                <a:lnTo>
                  <a:pt x="6056153" y="147395"/>
                </a:lnTo>
                <a:lnTo>
                  <a:pt x="6055689" y="154709"/>
                </a:lnTo>
                <a:lnTo>
                  <a:pt x="6058154" y="161905"/>
                </a:lnTo>
                <a:lnTo>
                  <a:pt x="6063204" y="167513"/>
                </a:lnTo>
                <a:lnTo>
                  <a:pt x="6069790" y="170668"/>
                </a:lnTo>
                <a:lnTo>
                  <a:pt x="6077067" y="171156"/>
                </a:lnTo>
                <a:lnTo>
                  <a:pt x="6084189" y="168763"/>
                </a:lnTo>
                <a:lnTo>
                  <a:pt x="6194050" y="104628"/>
                </a:lnTo>
                <a:lnTo>
                  <a:pt x="6188964" y="104628"/>
                </a:lnTo>
                <a:lnTo>
                  <a:pt x="6188964" y="102088"/>
                </a:lnTo>
                <a:lnTo>
                  <a:pt x="6179312" y="102088"/>
                </a:lnTo>
                <a:lnTo>
                  <a:pt x="6151009" y="85578"/>
                </a:lnTo>
                <a:close/>
              </a:path>
              <a:path w="6226809" h="171450">
                <a:moveTo>
                  <a:pt x="6118351" y="66528"/>
                </a:moveTo>
                <a:lnTo>
                  <a:pt x="0" y="66528"/>
                </a:lnTo>
                <a:lnTo>
                  <a:pt x="0" y="104628"/>
                </a:lnTo>
                <a:lnTo>
                  <a:pt x="6118351" y="104628"/>
                </a:lnTo>
                <a:lnTo>
                  <a:pt x="6151009" y="85578"/>
                </a:lnTo>
                <a:lnTo>
                  <a:pt x="6118351" y="66528"/>
                </a:lnTo>
                <a:close/>
              </a:path>
              <a:path w="6226809" h="171450">
                <a:moveTo>
                  <a:pt x="6194050" y="66528"/>
                </a:moveTo>
                <a:lnTo>
                  <a:pt x="6188964" y="66528"/>
                </a:lnTo>
                <a:lnTo>
                  <a:pt x="6188964" y="104628"/>
                </a:lnTo>
                <a:lnTo>
                  <a:pt x="6194050" y="104628"/>
                </a:lnTo>
                <a:lnTo>
                  <a:pt x="6226683" y="85578"/>
                </a:lnTo>
                <a:lnTo>
                  <a:pt x="6194050" y="66528"/>
                </a:lnTo>
                <a:close/>
              </a:path>
              <a:path w="6226809" h="171450">
                <a:moveTo>
                  <a:pt x="6179312" y="69068"/>
                </a:moveTo>
                <a:lnTo>
                  <a:pt x="6151009" y="85578"/>
                </a:lnTo>
                <a:lnTo>
                  <a:pt x="6179312" y="102088"/>
                </a:lnTo>
                <a:lnTo>
                  <a:pt x="6179312" y="69068"/>
                </a:lnTo>
                <a:close/>
              </a:path>
              <a:path w="6226809" h="171450">
                <a:moveTo>
                  <a:pt x="6188964" y="69068"/>
                </a:moveTo>
                <a:lnTo>
                  <a:pt x="6179312" y="69068"/>
                </a:lnTo>
                <a:lnTo>
                  <a:pt x="6179312" y="102088"/>
                </a:lnTo>
                <a:lnTo>
                  <a:pt x="6188964" y="102088"/>
                </a:lnTo>
                <a:lnTo>
                  <a:pt x="6188964" y="69068"/>
                </a:lnTo>
                <a:close/>
              </a:path>
              <a:path w="6226809" h="171450">
                <a:moveTo>
                  <a:pt x="6077067" y="0"/>
                </a:moveTo>
                <a:lnTo>
                  <a:pt x="6069790" y="488"/>
                </a:lnTo>
                <a:lnTo>
                  <a:pt x="6063204" y="3643"/>
                </a:lnTo>
                <a:lnTo>
                  <a:pt x="6058154" y="9251"/>
                </a:lnTo>
                <a:lnTo>
                  <a:pt x="6055689" y="16446"/>
                </a:lnTo>
                <a:lnTo>
                  <a:pt x="6056153" y="23760"/>
                </a:lnTo>
                <a:lnTo>
                  <a:pt x="6059332" y="30360"/>
                </a:lnTo>
                <a:lnTo>
                  <a:pt x="6065012" y="35413"/>
                </a:lnTo>
                <a:lnTo>
                  <a:pt x="6151009" y="85578"/>
                </a:lnTo>
                <a:lnTo>
                  <a:pt x="6179312" y="69068"/>
                </a:lnTo>
                <a:lnTo>
                  <a:pt x="6188964" y="69068"/>
                </a:lnTo>
                <a:lnTo>
                  <a:pt x="6188964" y="66528"/>
                </a:lnTo>
                <a:lnTo>
                  <a:pt x="6194050" y="66528"/>
                </a:lnTo>
                <a:lnTo>
                  <a:pt x="6084189" y="2393"/>
                </a:lnTo>
                <a:lnTo>
                  <a:pt x="6077067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1"/>
          <p:cNvSpPr txBox="1"/>
          <p:nvPr/>
        </p:nvSpPr>
        <p:spPr>
          <a:xfrm>
            <a:off x="2137781" y="1774357"/>
            <a:ext cx="257429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/>
                <a:cs typeface="Arial Black"/>
              </a:rPr>
              <a:t>Оборудо</a:t>
            </a:r>
            <a:r>
              <a:rPr sz="1600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/>
                <a:cs typeface="Arial Black"/>
              </a:rPr>
              <a:t>в</a:t>
            </a:r>
            <a:r>
              <a:rPr sz="16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/>
                <a:cs typeface="Arial Black"/>
              </a:rPr>
              <a:t>ание</a:t>
            </a:r>
            <a:endParaRPr sz="1600" dirty="0">
              <a:solidFill>
                <a:schemeClr val="tx2">
                  <a:lumMod val="60000"/>
                  <a:lumOff val="40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19" name="object 12"/>
          <p:cNvSpPr txBox="1"/>
          <p:nvPr/>
        </p:nvSpPr>
        <p:spPr>
          <a:xfrm>
            <a:off x="4358421" y="1731991"/>
            <a:ext cx="108316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/>
                <a:cs typeface="Arial Black"/>
              </a:rPr>
              <a:t>Метод</a:t>
            </a:r>
            <a:endParaRPr sz="1600" dirty="0">
              <a:solidFill>
                <a:schemeClr val="tx2">
                  <a:lumMod val="60000"/>
                  <a:lumOff val="40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20" name="object 13"/>
          <p:cNvSpPr/>
          <p:nvPr/>
        </p:nvSpPr>
        <p:spPr>
          <a:xfrm>
            <a:off x="3127565" y="2054609"/>
            <a:ext cx="770891" cy="1677035"/>
          </a:xfrm>
          <a:custGeom>
            <a:avLst/>
            <a:gdLst/>
            <a:ahLst/>
            <a:cxnLst/>
            <a:rect l="l" t="t" r="r" b="b"/>
            <a:pathLst>
              <a:path w="770889" h="1677035">
                <a:moveTo>
                  <a:pt x="626522" y="1545637"/>
                </a:moveTo>
                <a:lnTo>
                  <a:pt x="619640" y="1548108"/>
                </a:lnTo>
                <a:lnTo>
                  <a:pt x="614044" y="1553210"/>
                </a:lnTo>
                <a:lnTo>
                  <a:pt x="610877" y="1560091"/>
                </a:lnTo>
                <a:lnTo>
                  <a:pt x="610615" y="1567402"/>
                </a:lnTo>
                <a:lnTo>
                  <a:pt x="613116" y="1574284"/>
                </a:lnTo>
                <a:lnTo>
                  <a:pt x="618236" y="1579879"/>
                </a:lnTo>
                <a:lnTo>
                  <a:pt x="751713" y="1676780"/>
                </a:lnTo>
                <a:lnTo>
                  <a:pt x="754801" y="1649857"/>
                </a:lnTo>
                <a:lnTo>
                  <a:pt x="719074" y="1649857"/>
                </a:lnTo>
                <a:lnTo>
                  <a:pt x="690706" y="1585370"/>
                </a:lnTo>
                <a:lnTo>
                  <a:pt x="640714" y="1549019"/>
                </a:lnTo>
                <a:lnTo>
                  <a:pt x="633833" y="1545905"/>
                </a:lnTo>
                <a:lnTo>
                  <a:pt x="626522" y="1545637"/>
                </a:lnTo>
                <a:close/>
              </a:path>
              <a:path w="770889" h="1677035">
                <a:moveTo>
                  <a:pt x="690706" y="1585370"/>
                </a:moveTo>
                <a:lnTo>
                  <a:pt x="719074" y="1649857"/>
                </a:lnTo>
                <a:lnTo>
                  <a:pt x="741484" y="1640077"/>
                </a:lnTo>
                <a:lnTo>
                  <a:pt x="717550" y="1640077"/>
                </a:lnTo>
                <a:lnTo>
                  <a:pt x="721283" y="1607605"/>
                </a:lnTo>
                <a:lnTo>
                  <a:pt x="690706" y="1585370"/>
                </a:lnTo>
                <a:close/>
              </a:path>
              <a:path w="770889" h="1677035">
                <a:moveTo>
                  <a:pt x="753744" y="1491869"/>
                </a:moveTo>
                <a:lnTo>
                  <a:pt x="725599" y="1570069"/>
                </a:lnTo>
                <a:lnTo>
                  <a:pt x="753999" y="1634616"/>
                </a:lnTo>
                <a:lnTo>
                  <a:pt x="719074" y="1649857"/>
                </a:lnTo>
                <a:lnTo>
                  <a:pt x="754801" y="1649857"/>
                </a:lnTo>
                <a:lnTo>
                  <a:pt x="770508" y="1512951"/>
                </a:lnTo>
                <a:lnTo>
                  <a:pt x="769836" y="1505370"/>
                </a:lnTo>
                <a:lnTo>
                  <a:pt x="766460" y="1498885"/>
                </a:lnTo>
                <a:lnTo>
                  <a:pt x="760918" y="1494162"/>
                </a:lnTo>
                <a:lnTo>
                  <a:pt x="753744" y="1491869"/>
                </a:lnTo>
                <a:close/>
              </a:path>
              <a:path w="770889" h="1677035">
                <a:moveTo>
                  <a:pt x="721283" y="1607605"/>
                </a:moveTo>
                <a:lnTo>
                  <a:pt x="717550" y="1640077"/>
                </a:lnTo>
                <a:lnTo>
                  <a:pt x="747776" y="1626870"/>
                </a:lnTo>
                <a:lnTo>
                  <a:pt x="721283" y="1607605"/>
                </a:lnTo>
                <a:close/>
              </a:path>
              <a:path w="770889" h="1677035">
                <a:moveTo>
                  <a:pt x="725599" y="1570069"/>
                </a:moveTo>
                <a:lnTo>
                  <a:pt x="721283" y="1607605"/>
                </a:lnTo>
                <a:lnTo>
                  <a:pt x="747776" y="1626870"/>
                </a:lnTo>
                <a:lnTo>
                  <a:pt x="717550" y="1640077"/>
                </a:lnTo>
                <a:lnTo>
                  <a:pt x="741484" y="1640077"/>
                </a:lnTo>
                <a:lnTo>
                  <a:pt x="753999" y="1634616"/>
                </a:lnTo>
                <a:lnTo>
                  <a:pt x="725599" y="1570069"/>
                </a:lnTo>
                <a:close/>
              </a:path>
              <a:path w="770889" h="1677035">
                <a:moveTo>
                  <a:pt x="34798" y="0"/>
                </a:moveTo>
                <a:lnTo>
                  <a:pt x="0" y="15239"/>
                </a:lnTo>
                <a:lnTo>
                  <a:pt x="690706" y="1585370"/>
                </a:lnTo>
                <a:lnTo>
                  <a:pt x="721283" y="1607605"/>
                </a:lnTo>
                <a:lnTo>
                  <a:pt x="725599" y="1570069"/>
                </a:lnTo>
                <a:lnTo>
                  <a:pt x="34798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4"/>
          <p:cNvSpPr/>
          <p:nvPr/>
        </p:nvSpPr>
        <p:spPr>
          <a:xfrm>
            <a:off x="4680857" y="2016752"/>
            <a:ext cx="770891" cy="1677035"/>
          </a:xfrm>
          <a:custGeom>
            <a:avLst/>
            <a:gdLst/>
            <a:ahLst/>
            <a:cxnLst/>
            <a:rect l="l" t="t" r="r" b="b"/>
            <a:pathLst>
              <a:path w="770889" h="1677035">
                <a:moveTo>
                  <a:pt x="626522" y="1545637"/>
                </a:moveTo>
                <a:lnTo>
                  <a:pt x="619640" y="1548108"/>
                </a:lnTo>
                <a:lnTo>
                  <a:pt x="614045" y="1553210"/>
                </a:lnTo>
                <a:lnTo>
                  <a:pt x="610877" y="1560091"/>
                </a:lnTo>
                <a:lnTo>
                  <a:pt x="610616" y="1567402"/>
                </a:lnTo>
                <a:lnTo>
                  <a:pt x="613116" y="1574284"/>
                </a:lnTo>
                <a:lnTo>
                  <a:pt x="618236" y="1579879"/>
                </a:lnTo>
                <a:lnTo>
                  <a:pt x="751713" y="1676780"/>
                </a:lnTo>
                <a:lnTo>
                  <a:pt x="754801" y="1649857"/>
                </a:lnTo>
                <a:lnTo>
                  <a:pt x="719074" y="1649857"/>
                </a:lnTo>
                <a:lnTo>
                  <a:pt x="690706" y="1585370"/>
                </a:lnTo>
                <a:lnTo>
                  <a:pt x="640714" y="1549019"/>
                </a:lnTo>
                <a:lnTo>
                  <a:pt x="633833" y="1545905"/>
                </a:lnTo>
                <a:lnTo>
                  <a:pt x="626522" y="1545637"/>
                </a:lnTo>
                <a:close/>
              </a:path>
              <a:path w="770889" h="1677035">
                <a:moveTo>
                  <a:pt x="690706" y="1585370"/>
                </a:moveTo>
                <a:lnTo>
                  <a:pt x="719074" y="1649857"/>
                </a:lnTo>
                <a:lnTo>
                  <a:pt x="741484" y="1640077"/>
                </a:lnTo>
                <a:lnTo>
                  <a:pt x="717550" y="1640077"/>
                </a:lnTo>
                <a:lnTo>
                  <a:pt x="721283" y="1607605"/>
                </a:lnTo>
                <a:lnTo>
                  <a:pt x="690706" y="1585370"/>
                </a:lnTo>
                <a:close/>
              </a:path>
              <a:path w="770889" h="1677035">
                <a:moveTo>
                  <a:pt x="753745" y="1491869"/>
                </a:moveTo>
                <a:lnTo>
                  <a:pt x="725599" y="1570069"/>
                </a:lnTo>
                <a:lnTo>
                  <a:pt x="753999" y="1634616"/>
                </a:lnTo>
                <a:lnTo>
                  <a:pt x="719074" y="1649857"/>
                </a:lnTo>
                <a:lnTo>
                  <a:pt x="754801" y="1649857"/>
                </a:lnTo>
                <a:lnTo>
                  <a:pt x="770509" y="1512951"/>
                </a:lnTo>
                <a:lnTo>
                  <a:pt x="769836" y="1505370"/>
                </a:lnTo>
                <a:lnTo>
                  <a:pt x="766460" y="1498885"/>
                </a:lnTo>
                <a:lnTo>
                  <a:pt x="760918" y="1494162"/>
                </a:lnTo>
                <a:lnTo>
                  <a:pt x="753745" y="1491869"/>
                </a:lnTo>
                <a:close/>
              </a:path>
              <a:path w="770889" h="1677035">
                <a:moveTo>
                  <a:pt x="721283" y="1607605"/>
                </a:moveTo>
                <a:lnTo>
                  <a:pt x="717550" y="1640077"/>
                </a:lnTo>
                <a:lnTo>
                  <a:pt x="747776" y="1626870"/>
                </a:lnTo>
                <a:lnTo>
                  <a:pt x="721283" y="1607605"/>
                </a:lnTo>
                <a:close/>
              </a:path>
              <a:path w="770889" h="1677035">
                <a:moveTo>
                  <a:pt x="725599" y="1570069"/>
                </a:moveTo>
                <a:lnTo>
                  <a:pt x="721283" y="1607605"/>
                </a:lnTo>
                <a:lnTo>
                  <a:pt x="747776" y="1626870"/>
                </a:lnTo>
                <a:lnTo>
                  <a:pt x="717550" y="1640077"/>
                </a:lnTo>
                <a:lnTo>
                  <a:pt x="741484" y="1640077"/>
                </a:lnTo>
                <a:lnTo>
                  <a:pt x="753999" y="1634616"/>
                </a:lnTo>
                <a:lnTo>
                  <a:pt x="725599" y="1570069"/>
                </a:lnTo>
                <a:close/>
              </a:path>
              <a:path w="770889" h="1677035">
                <a:moveTo>
                  <a:pt x="34798" y="0"/>
                </a:moveTo>
                <a:lnTo>
                  <a:pt x="0" y="15239"/>
                </a:lnTo>
                <a:lnTo>
                  <a:pt x="690706" y="1585370"/>
                </a:lnTo>
                <a:lnTo>
                  <a:pt x="721283" y="1607605"/>
                </a:lnTo>
                <a:lnTo>
                  <a:pt x="725599" y="1570069"/>
                </a:lnTo>
                <a:lnTo>
                  <a:pt x="34798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5"/>
          <p:cNvSpPr/>
          <p:nvPr/>
        </p:nvSpPr>
        <p:spPr>
          <a:xfrm>
            <a:off x="7181405" y="2054609"/>
            <a:ext cx="770891" cy="1677035"/>
          </a:xfrm>
          <a:custGeom>
            <a:avLst/>
            <a:gdLst/>
            <a:ahLst/>
            <a:cxnLst/>
            <a:rect l="l" t="t" r="r" b="b"/>
            <a:pathLst>
              <a:path w="770890" h="1677035">
                <a:moveTo>
                  <a:pt x="626522" y="1545637"/>
                </a:moveTo>
                <a:lnTo>
                  <a:pt x="619640" y="1548108"/>
                </a:lnTo>
                <a:lnTo>
                  <a:pt x="614045" y="1553210"/>
                </a:lnTo>
                <a:lnTo>
                  <a:pt x="610877" y="1560091"/>
                </a:lnTo>
                <a:lnTo>
                  <a:pt x="610616" y="1567402"/>
                </a:lnTo>
                <a:lnTo>
                  <a:pt x="613116" y="1574284"/>
                </a:lnTo>
                <a:lnTo>
                  <a:pt x="618235" y="1579879"/>
                </a:lnTo>
                <a:lnTo>
                  <a:pt x="751712" y="1676780"/>
                </a:lnTo>
                <a:lnTo>
                  <a:pt x="754801" y="1649857"/>
                </a:lnTo>
                <a:lnTo>
                  <a:pt x="719074" y="1649857"/>
                </a:lnTo>
                <a:lnTo>
                  <a:pt x="690706" y="1585370"/>
                </a:lnTo>
                <a:lnTo>
                  <a:pt x="640715" y="1549019"/>
                </a:lnTo>
                <a:lnTo>
                  <a:pt x="633833" y="1545905"/>
                </a:lnTo>
                <a:lnTo>
                  <a:pt x="626522" y="1545637"/>
                </a:lnTo>
                <a:close/>
              </a:path>
              <a:path w="770890" h="1677035">
                <a:moveTo>
                  <a:pt x="690706" y="1585370"/>
                </a:moveTo>
                <a:lnTo>
                  <a:pt x="719074" y="1649857"/>
                </a:lnTo>
                <a:lnTo>
                  <a:pt x="741484" y="1640077"/>
                </a:lnTo>
                <a:lnTo>
                  <a:pt x="717550" y="1640077"/>
                </a:lnTo>
                <a:lnTo>
                  <a:pt x="721283" y="1607605"/>
                </a:lnTo>
                <a:lnTo>
                  <a:pt x="690706" y="1585370"/>
                </a:lnTo>
                <a:close/>
              </a:path>
              <a:path w="770890" h="1677035">
                <a:moveTo>
                  <a:pt x="753745" y="1491869"/>
                </a:moveTo>
                <a:lnTo>
                  <a:pt x="725599" y="1570069"/>
                </a:lnTo>
                <a:lnTo>
                  <a:pt x="753999" y="1634616"/>
                </a:lnTo>
                <a:lnTo>
                  <a:pt x="719074" y="1649857"/>
                </a:lnTo>
                <a:lnTo>
                  <a:pt x="754801" y="1649857"/>
                </a:lnTo>
                <a:lnTo>
                  <a:pt x="770508" y="1512951"/>
                </a:lnTo>
                <a:lnTo>
                  <a:pt x="769836" y="1505370"/>
                </a:lnTo>
                <a:lnTo>
                  <a:pt x="766460" y="1498885"/>
                </a:lnTo>
                <a:lnTo>
                  <a:pt x="760918" y="1494162"/>
                </a:lnTo>
                <a:lnTo>
                  <a:pt x="753745" y="1491869"/>
                </a:lnTo>
                <a:close/>
              </a:path>
              <a:path w="770890" h="1677035">
                <a:moveTo>
                  <a:pt x="721283" y="1607605"/>
                </a:moveTo>
                <a:lnTo>
                  <a:pt x="717550" y="1640077"/>
                </a:lnTo>
                <a:lnTo>
                  <a:pt x="747776" y="1626870"/>
                </a:lnTo>
                <a:lnTo>
                  <a:pt x="721283" y="1607605"/>
                </a:lnTo>
                <a:close/>
              </a:path>
              <a:path w="770890" h="1677035">
                <a:moveTo>
                  <a:pt x="725599" y="1570069"/>
                </a:moveTo>
                <a:lnTo>
                  <a:pt x="721283" y="1607605"/>
                </a:lnTo>
                <a:lnTo>
                  <a:pt x="747776" y="1626870"/>
                </a:lnTo>
                <a:lnTo>
                  <a:pt x="717550" y="1640077"/>
                </a:lnTo>
                <a:lnTo>
                  <a:pt x="741484" y="1640077"/>
                </a:lnTo>
                <a:lnTo>
                  <a:pt x="753999" y="1634616"/>
                </a:lnTo>
                <a:lnTo>
                  <a:pt x="725599" y="1570069"/>
                </a:lnTo>
                <a:close/>
              </a:path>
              <a:path w="770890" h="1677035">
                <a:moveTo>
                  <a:pt x="34798" y="0"/>
                </a:moveTo>
                <a:lnTo>
                  <a:pt x="0" y="15239"/>
                </a:lnTo>
                <a:lnTo>
                  <a:pt x="690706" y="1585370"/>
                </a:lnTo>
                <a:lnTo>
                  <a:pt x="721283" y="1607605"/>
                </a:lnTo>
                <a:lnTo>
                  <a:pt x="725599" y="1570069"/>
                </a:lnTo>
                <a:lnTo>
                  <a:pt x="34798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6"/>
          <p:cNvSpPr txBox="1"/>
          <p:nvPr/>
        </p:nvSpPr>
        <p:spPr>
          <a:xfrm>
            <a:off x="5473065" y="5777068"/>
            <a:ext cx="190157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0045" marR="5080" indent="-34798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Ок</a:t>
            </a:r>
            <a:r>
              <a:rPr sz="1600" spc="-10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р</a:t>
            </a:r>
            <a:r>
              <a:rPr sz="1600" spc="-5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ужающая  среда</a:t>
            </a:r>
            <a:endParaRPr sz="16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24" name="object 17"/>
          <p:cNvSpPr txBox="1"/>
          <p:nvPr/>
        </p:nvSpPr>
        <p:spPr>
          <a:xfrm>
            <a:off x="2942905" y="5740198"/>
            <a:ext cx="1415515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Человек</a:t>
            </a:r>
            <a:endParaRPr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26" name="object 19"/>
          <p:cNvSpPr/>
          <p:nvPr/>
        </p:nvSpPr>
        <p:spPr>
          <a:xfrm>
            <a:off x="6423851" y="4108832"/>
            <a:ext cx="721360" cy="1616710"/>
          </a:xfrm>
          <a:custGeom>
            <a:avLst/>
            <a:gdLst/>
            <a:ahLst/>
            <a:cxnLst/>
            <a:rect l="l" t="t" r="r" b="b"/>
            <a:pathLst>
              <a:path w="721359" h="1616710">
                <a:moveTo>
                  <a:pt x="670645" y="69715"/>
                </a:moveTo>
                <a:lnTo>
                  <a:pt x="640371" y="92303"/>
                </a:lnTo>
                <a:lnTo>
                  <a:pt x="0" y="1601724"/>
                </a:lnTo>
                <a:lnTo>
                  <a:pt x="35051" y="1616570"/>
                </a:lnTo>
                <a:lnTo>
                  <a:pt x="675425" y="107157"/>
                </a:lnTo>
                <a:lnTo>
                  <a:pt x="670645" y="69715"/>
                </a:lnTo>
                <a:close/>
              </a:path>
              <a:path w="721359" h="1616710">
                <a:moveTo>
                  <a:pt x="703641" y="27431"/>
                </a:moveTo>
                <a:lnTo>
                  <a:pt x="667892" y="27431"/>
                </a:lnTo>
                <a:lnTo>
                  <a:pt x="702945" y="42291"/>
                </a:lnTo>
                <a:lnTo>
                  <a:pt x="675425" y="107157"/>
                </a:lnTo>
                <a:lnTo>
                  <a:pt x="683259" y="168529"/>
                </a:lnTo>
                <a:lnTo>
                  <a:pt x="704596" y="185038"/>
                </a:lnTo>
                <a:lnTo>
                  <a:pt x="711745" y="182580"/>
                </a:lnTo>
                <a:lnTo>
                  <a:pt x="717216" y="177752"/>
                </a:lnTo>
                <a:lnTo>
                  <a:pt x="720472" y="171233"/>
                </a:lnTo>
                <a:lnTo>
                  <a:pt x="720978" y="163702"/>
                </a:lnTo>
                <a:lnTo>
                  <a:pt x="703641" y="27431"/>
                </a:lnTo>
                <a:close/>
              </a:path>
              <a:path w="721359" h="1616710">
                <a:moveTo>
                  <a:pt x="700151" y="0"/>
                </a:moveTo>
                <a:lnTo>
                  <a:pt x="567944" y="98806"/>
                </a:lnTo>
                <a:lnTo>
                  <a:pt x="562919" y="104401"/>
                </a:lnTo>
                <a:lnTo>
                  <a:pt x="560514" y="111283"/>
                </a:lnTo>
                <a:lnTo>
                  <a:pt x="560871" y="118594"/>
                </a:lnTo>
                <a:lnTo>
                  <a:pt x="564133" y="125475"/>
                </a:lnTo>
                <a:lnTo>
                  <a:pt x="569729" y="130500"/>
                </a:lnTo>
                <a:lnTo>
                  <a:pt x="576611" y="132905"/>
                </a:lnTo>
                <a:lnTo>
                  <a:pt x="583922" y="132548"/>
                </a:lnTo>
                <a:lnTo>
                  <a:pt x="590803" y="129286"/>
                </a:lnTo>
                <a:lnTo>
                  <a:pt x="640371" y="92303"/>
                </a:lnTo>
                <a:lnTo>
                  <a:pt x="667892" y="27431"/>
                </a:lnTo>
                <a:lnTo>
                  <a:pt x="703641" y="27431"/>
                </a:lnTo>
                <a:lnTo>
                  <a:pt x="700151" y="0"/>
                </a:lnTo>
                <a:close/>
              </a:path>
              <a:path w="721359" h="1616710">
                <a:moveTo>
                  <a:pt x="690961" y="37211"/>
                </a:moveTo>
                <a:lnTo>
                  <a:pt x="666496" y="37211"/>
                </a:lnTo>
                <a:lnTo>
                  <a:pt x="696849" y="50164"/>
                </a:lnTo>
                <a:lnTo>
                  <a:pt x="670645" y="69715"/>
                </a:lnTo>
                <a:lnTo>
                  <a:pt x="675425" y="107157"/>
                </a:lnTo>
                <a:lnTo>
                  <a:pt x="702945" y="42291"/>
                </a:lnTo>
                <a:lnTo>
                  <a:pt x="690961" y="37211"/>
                </a:lnTo>
                <a:close/>
              </a:path>
              <a:path w="721359" h="1616710">
                <a:moveTo>
                  <a:pt x="667892" y="27431"/>
                </a:moveTo>
                <a:lnTo>
                  <a:pt x="640371" y="92303"/>
                </a:lnTo>
                <a:lnTo>
                  <a:pt x="670645" y="69715"/>
                </a:lnTo>
                <a:lnTo>
                  <a:pt x="666496" y="37211"/>
                </a:lnTo>
                <a:lnTo>
                  <a:pt x="690961" y="37211"/>
                </a:lnTo>
                <a:lnTo>
                  <a:pt x="667892" y="27431"/>
                </a:lnTo>
                <a:close/>
              </a:path>
              <a:path w="721359" h="1616710">
                <a:moveTo>
                  <a:pt x="666496" y="37211"/>
                </a:moveTo>
                <a:lnTo>
                  <a:pt x="670645" y="69715"/>
                </a:lnTo>
                <a:lnTo>
                  <a:pt x="696849" y="50164"/>
                </a:lnTo>
                <a:lnTo>
                  <a:pt x="666496" y="37211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2"/>
          <p:cNvSpPr/>
          <p:nvPr/>
        </p:nvSpPr>
        <p:spPr>
          <a:xfrm>
            <a:off x="1498393" y="3061810"/>
            <a:ext cx="1720089" cy="169344"/>
          </a:xfrm>
          <a:custGeom>
            <a:avLst/>
            <a:gdLst/>
            <a:ahLst/>
            <a:cxnLst/>
            <a:rect l="l" t="t" r="r" b="b"/>
            <a:pathLst>
              <a:path w="1262379" h="171450">
                <a:moveTo>
                  <a:pt x="1186198" y="85578"/>
                </a:moveTo>
                <a:lnTo>
                  <a:pt x="1100201" y="135743"/>
                </a:lnTo>
                <a:lnTo>
                  <a:pt x="1094521" y="140795"/>
                </a:lnTo>
                <a:lnTo>
                  <a:pt x="1091342" y="147395"/>
                </a:lnTo>
                <a:lnTo>
                  <a:pt x="1090878" y="154709"/>
                </a:lnTo>
                <a:lnTo>
                  <a:pt x="1093343" y="161905"/>
                </a:lnTo>
                <a:lnTo>
                  <a:pt x="1098393" y="167512"/>
                </a:lnTo>
                <a:lnTo>
                  <a:pt x="1104979" y="170668"/>
                </a:lnTo>
                <a:lnTo>
                  <a:pt x="1112256" y="171156"/>
                </a:lnTo>
                <a:lnTo>
                  <a:pt x="1119378" y="168763"/>
                </a:lnTo>
                <a:lnTo>
                  <a:pt x="1229239" y="104628"/>
                </a:lnTo>
                <a:lnTo>
                  <a:pt x="1224153" y="104628"/>
                </a:lnTo>
                <a:lnTo>
                  <a:pt x="1224153" y="102088"/>
                </a:lnTo>
                <a:lnTo>
                  <a:pt x="1214501" y="102088"/>
                </a:lnTo>
                <a:lnTo>
                  <a:pt x="1186198" y="85578"/>
                </a:lnTo>
                <a:close/>
              </a:path>
              <a:path w="1262379" h="171450">
                <a:moveTo>
                  <a:pt x="1153541" y="66528"/>
                </a:moveTo>
                <a:lnTo>
                  <a:pt x="0" y="66528"/>
                </a:lnTo>
                <a:lnTo>
                  <a:pt x="0" y="104628"/>
                </a:lnTo>
                <a:lnTo>
                  <a:pt x="1153541" y="104628"/>
                </a:lnTo>
                <a:lnTo>
                  <a:pt x="1186198" y="85578"/>
                </a:lnTo>
                <a:lnTo>
                  <a:pt x="1153541" y="66528"/>
                </a:lnTo>
                <a:close/>
              </a:path>
              <a:path w="1262379" h="171450">
                <a:moveTo>
                  <a:pt x="1229239" y="66528"/>
                </a:moveTo>
                <a:lnTo>
                  <a:pt x="1224153" y="66528"/>
                </a:lnTo>
                <a:lnTo>
                  <a:pt x="1224153" y="104628"/>
                </a:lnTo>
                <a:lnTo>
                  <a:pt x="1229239" y="104628"/>
                </a:lnTo>
                <a:lnTo>
                  <a:pt x="1261871" y="85578"/>
                </a:lnTo>
                <a:lnTo>
                  <a:pt x="1229239" y="66528"/>
                </a:lnTo>
                <a:close/>
              </a:path>
              <a:path w="1262379" h="171450">
                <a:moveTo>
                  <a:pt x="1214501" y="69068"/>
                </a:moveTo>
                <a:lnTo>
                  <a:pt x="1186198" y="85578"/>
                </a:lnTo>
                <a:lnTo>
                  <a:pt x="1214501" y="102088"/>
                </a:lnTo>
                <a:lnTo>
                  <a:pt x="1214501" y="69068"/>
                </a:lnTo>
                <a:close/>
              </a:path>
              <a:path w="1262379" h="171450">
                <a:moveTo>
                  <a:pt x="1224153" y="69068"/>
                </a:moveTo>
                <a:lnTo>
                  <a:pt x="1214501" y="69068"/>
                </a:lnTo>
                <a:lnTo>
                  <a:pt x="1214501" y="102088"/>
                </a:lnTo>
                <a:lnTo>
                  <a:pt x="1224153" y="102088"/>
                </a:lnTo>
                <a:lnTo>
                  <a:pt x="1224153" y="69068"/>
                </a:lnTo>
                <a:close/>
              </a:path>
              <a:path w="1262379" h="171450">
                <a:moveTo>
                  <a:pt x="1112256" y="0"/>
                </a:moveTo>
                <a:lnTo>
                  <a:pt x="1104979" y="488"/>
                </a:lnTo>
                <a:lnTo>
                  <a:pt x="1098393" y="3643"/>
                </a:lnTo>
                <a:lnTo>
                  <a:pt x="1093343" y="9251"/>
                </a:lnTo>
                <a:lnTo>
                  <a:pt x="1090878" y="16446"/>
                </a:lnTo>
                <a:lnTo>
                  <a:pt x="1091342" y="23760"/>
                </a:lnTo>
                <a:lnTo>
                  <a:pt x="1094521" y="30360"/>
                </a:lnTo>
                <a:lnTo>
                  <a:pt x="1100201" y="35413"/>
                </a:lnTo>
                <a:lnTo>
                  <a:pt x="1186198" y="85578"/>
                </a:lnTo>
                <a:lnTo>
                  <a:pt x="1214501" y="69068"/>
                </a:lnTo>
                <a:lnTo>
                  <a:pt x="1224153" y="69068"/>
                </a:lnTo>
                <a:lnTo>
                  <a:pt x="1224153" y="66528"/>
                </a:lnTo>
                <a:lnTo>
                  <a:pt x="1229239" y="66528"/>
                </a:lnTo>
                <a:lnTo>
                  <a:pt x="1119378" y="2393"/>
                </a:lnTo>
                <a:lnTo>
                  <a:pt x="1112256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3"/>
          <p:cNvSpPr txBox="1"/>
          <p:nvPr/>
        </p:nvSpPr>
        <p:spPr>
          <a:xfrm>
            <a:off x="1498394" y="2480368"/>
            <a:ext cx="1740599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Arial"/>
                <a:cs typeface="Arial"/>
              </a:rPr>
              <a:t>Часто </a:t>
            </a:r>
            <a:r>
              <a:rPr sz="1000" b="1" spc="-10" dirty="0" err="1">
                <a:latin typeface="Arial"/>
                <a:cs typeface="Arial"/>
              </a:rPr>
              <a:t>ломается</a:t>
            </a:r>
            <a:r>
              <a:rPr sz="1000" b="1" spc="-10" dirty="0">
                <a:latin typeface="Arial"/>
                <a:cs typeface="Arial"/>
              </a:rPr>
              <a:t>  </a:t>
            </a:r>
            <a:r>
              <a:rPr lang="ru-RU" sz="1000" b="1" spc="-10" dirty="0" smtClean="0">
                <a:latin typeface="Arial"/>
                <a:cs typeface="Arial"/>
              </a:rPr>
              <a:t>терминал Очень частый сбой в системе 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6" name="object 29"/>
          <p:cNvSpPr/>
          <p:nvPr/>
        </p:nvSpPr>
        <p:spPr>
          <a:xfrm>
            <a:off x="5468797" y="3294832"/>
            <a:ext cx="1598931" cy="171450"/>
          </a:xfrm>
          <a:custGeom>
            <a:avLst/>
            <a:gdLst/>
            <a:ahLst/>
            <a:cxnLst/>
            <a:rect l="l" t="t" r="r" b="b"/>
            <a:pathLst>
              <a:path w="1598929" h="171450">
                <a:moveTo>
                  <a:pt x="149689" y="0"/>
                </a:moveTo>
                <a:lnTo>
                  <a:pt x="142494" y="2393"/>
                </a:lnTo>
                <a:lnTo>
                  <a:pt x="0" y="85578"/>
                </a:lnTo>
                <a:lnTo>
                  <a:pt x="142494" y="168763"/>
                </a:lnTo>
                <a:lnTo>
                  <a:pt x="149689" y="171156"/>
                </a:lnTo>
                <a:lnTo>
                  <a:pt x="157003" y="170668"/>
                </a:lnTo>
                <a:lnTo>
                  <a:pt x="163603" y="167512"/>
                </a:lnTo>
                <a:lnTo>
                  <a:pt x="168656" y="161905"/>
                </a:lnTo>
                <a:lnTo>
                  <a:pt x="171049" y="154709"/>
                </a:lnTo>
                <a:lnTo>
                  <a:pt x="170561" y="147395"/>
                </a:lnTo>
                <a:lnTo>
                  <a:pt x="167405" y="140795"/>
                </a:lnTo>
                <a:lnTo>
                  <a:pt x="161798" y="135743"/>
                </a:lnTo>
                <a:lnTo>
                  <a:pt x="108458" y="104628"/>
                </a:lnTo>
                <a:lnTo>
                  <a:pt x="37846" y="104628"/>
                </a:lnTo>
                <a:lnTo>
                  <a:pt x="37846" y="66528"/>
                </a:lnTo>
                <a:lnTo>
                  <a:pt x="108458" y="66528"/>
                </a:lnTo>
                <a:lnTo>
                  <a:pt x="161798" y="35413"/>
                </a:lnTo>
                <a:lnTo>
                  <a:pt x="167405" y="30360"/>
                </a:lnTo>
                <a:lnTo>
                  <a:pt x="170561" y="23760"/>
                </a:lnTo>
                <a:lnTo>
                  <a:pt x="171049" y="16446"/>
                </a:lnTo>
                <a:lnTo>
                  <a:pt x="168656" y="9251"/>
                </a:lnTo>
                <a:lnTo>
                  <a:pt x="163603" y="3643"/>
                </a:lnTo>
                <a:lnTo>
                  <a:pt x="157003" y="488"/>
                </a:lnTo>
                <a:lnTo>
                  <a:pt x="149689" y="0"/>
                </a:lnTo>
                <a:close/>
              </a:path>
              <a:path w="1598929" h="171450">
                <a:moveTo>
                  <a:pt x="108458" y="66528"/>
                </a:moveTo>
                <a:lnTo>
                  <a:pt x="37846" y="66528"/>
                </a:lnTo>
                <a:lnTo>
                  <a:pt x="37846" y="104628"/>
                </a:lnTo>
                <a:lnTo>
                  <a:pt x="108458" y="104628"/>
                </a:lnTo>
                <a:lnTo>
                  <a:pt x="104103" y="102088"/>
                </a:lnTo>
                <a:lnTo>
                  <a:pt x="47498" y="102088"/>
                </a:lnTo>
                <a:lnTo>
                  <a:pt x="47498" y="69068"/>
                </a:lnTo>
                <a:lnTo>
                  <a:pt x="104103" y="69068"/>
                </a:lnTo>
                <a:lnTo>
                  <a:pt x="108458" y="66528"/>
                </a:lnTo>
                <a:close/>
              </a:path>
              <a:path w="1598929" h="171450">
                <a:moveTo>
                  <a:pt x="1598676" y="66528"/>
                </a:moveTo>
                <a:lnTo>
                  <a:pt x="108458" y="66528"/>
                </a:lnTo>
                <a:lnTo>
                  <a:pt x="75800" y="85578"/>
                </a:lnTo>
                <a:lnTo>
                  <a:pt x="108458" y="104628"/>
                </a:lnTo>
                <a:lnTo>
                  <a:pt x="1598676" y="104628"/>
                </a:lnTo>
                <a:lnTo>
                  <a:pt x="1598676" y="66528"/>
                </a:lnTo>
                <a:close/>
              </a:path>
              <a:path w="1598929" h="171450">
                <a:moveTo>
                  <a:pt x="47498" y="69068"/>
                </a:moveTo>
                <a:lnTo>
                  <a:pt x="47498" y="102088"/>
                </a:lnTo>
                <a:lnTo>
                  <a:pt x="75800" y="85578"/>
                </a:lnTo>
                <a:lnTo>
                  <a:pt x="47498" y="69068"/>
                </a:lnTo>
                <a:close/>
              </a:path>
              <a:path w="1598929" h="171450">
                <a:moveTo>
                  <a:pt x="75800" y="85578"/>
                </a:moveTo>
                <a:lnTo>
                  <a:pt x="47498" y="102088"/>
                </a:lnTo>
                <a:lnTo>
                  <a:pt x="104103" y="102088"/>
                </a:lnTo>
                <a:lnTo>
                  <a:pt x="75800" y="85578"/>
                </a:lnTo>
                <a:close/>
              </a:path>
              <a:path w="1598929" h="171450">
                <a:moveTo>
                  <a:pt x="104103" y="69068"/>
                </a:moveTo>
                <a:lnTo>
                  <a:pt x="47498" y="69068"/>
                </a:lnTo>
                <a:lnTo>
                  <a:pt x="75800" y="85578"/>
                </a:lnTo>
                <a:lnTo>
                  <a:pt x="104103" y="69068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0"/>
          <p:cNvSpPr txBox="1"/>
          <p:nvPr/>
        </p:nvSpPr>
        <p:spPr>
          <a:xfrm>
            <a:off x="7968615" y="2166500"/>
            <a:ext cx="151136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ru-RU" sz="1000" b="1" spc="-10" dirty="0" smtClean="0">
                <a:latin typeface="Arial"/>
                <a:cs typeface="Arial"/>
              </a:rPr>
              <a:t>Распределение крови в большое количество  пробирок  (7-8 анализов 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8" name="object 31"/>
          <p:cNvSpPr/>
          <p:nvPr/>
        </p:nvSpPr>
        <p:spPr>
          <a:xfrm>
            <a:off x="7940231" y="2890360"/>
            <a:ext cx="1598931" cy="171450"/>
          </a:xfrm>
          <a:custGeom>
            <a:avLst/>
            <a:gdLst/>
            <a:ahLst/>
            <a:cxnLst/>
            <a:rect l="l" t="t" r="r" b="b"/>
            <a:pathLst>
              <a:path w="1598929" h="171450">
                <a:moveTo>
                  <a:pt x="149689" y="0"/>
                </a:moveTo>
                <a:lnTo>
                  <a:pt x="142494" y="2393"/>
                </a:lnTo>
                <a:lnTo>
                  <a:pt x="0" y="85578"/>
                </a:lnTo>
                <a:lnTo>
                  <a:pt x="142494" y="168763"/>
                </a:lnTo>
                <a:lnTo>
                  <a:pt x="149689" y="171156"/>
                </a:lnTo>
                <a:lnTo>
                  <a:pt x="157003" y="170668"/>
                </a:lnTo>
                <a:lnTo>
                  <a:pt x="163603" y="167513"/>
                </a:lnTo>
                <a:lnTo>
                  <a:pt x="168655" y="161905"/>
                </a:lnTo>
                <a:lnTo>
                  <a:pt x="171049" y="154709"/>
                </a:lnTo>
                <a:lnTo>
                  <a:pt x="170561" y="147395"/>
                </a:lnTo>
                <a:lnTo>
                  <a:pt x="167405" y="140795"/>
                </a:lnTo>
                <a:lnTo>
                  <a:pt x="161798" y="135743"/>
                </a:lnTo>
                <a:lnTo>
                  <a:pt x="108458" y="104628"/>
                </a:lnTo>
                <a:lnTo>
                  <a:pt x="37846" y="104628"/>
                </a:lnTo>
                <a:lnTo>
                  <a:pt x="37846" y="66528"/>
                </a:lnTo>
                <a:lnTo>
                  <a:pt x="108457" y="66528"/>
                </a:lnTo>
                <a:lnTo>
                  <a:pt x="161798" y="35413"/>
                </a:lnTo>
                <a:lnTo>
                  <a:pt x="167405" y="30360"/>
                </a:lnTo>
                <a:lnTo>
                  <a:pt x="170561" y="23760"/>
                </a:lnTo>
                <a:lnTo>
                  <a:pt x="171049" y="16446"/>
                </a:lnTo>
                <a:lnTo>
                  <a:pt x="168655" y="9251"/>
                </a:lnTo>
                <a:lnTo>
                  <a:pt x="163603" y="3643"/>
                </a:lnTo>
                <a:lnTo>
                  <a:pt x="157003" y="488"/>
                </a:lnTo>
                <a:lnTo>
                  <a:pt x="149689" y="0"/>
                </a:lnTo>
                <a:close/>
              </a:path>
              <a:path w="1598929" h="171450">
                <a:moveTo>
                  <a:pt x="108457" y="66528"/>
                </a:moveTo>
                <a:lnTo>
                  <a:pt x="37846" y="66528"/>
                </a:lnTo>
                <a:lnTo>
                  <a:pt x="37846" y="104628"/>
                </a:lnTo>
                <a:lnTo>
                  <a:pt x="108458" y="104628"/>
                </a:lnTo>
                <a:lnTo>
                  <a:pt x="104103" y="102088"/>
                </a:lnTo>
                <a:lnTo>
                  <a:pt x="47498" y="102088"/>
                </a:lnTo>
                <a:lnTo>
                  <a:pt x="47498" y="69068"/>
                </a:lnTo>
                <a:lnTo>
                  <a:pt x="104103" y="69068"/>
                </a:lnTo>
                <a:lnTo>
                  <a:pt x="108457" y="66528"/>
                </a:lnTo>
                <a:close/>
              </a:path>
              <a:path w="1598929" h="171450">
                <a:moveTo>
                  <a:pt x="1598676" y="66528"/>
                </a:moveTo>
                <a:lnTo>
                  <a:pt x="108457" y="66528"/>
                </a:lnTo>
                <a:lnTo>
                  <a:pt x="75800" y="85578"/>
                </a:lnTo>
                <a:lnTo>
                  <a:pt x="108458" y="104628"/>
                </a:lnTo>
                <a:lnTo>
                  <a:pt x="1598676" y="104628"/>
                </a:lnTo>
                <a:lnTo>
                  <a:pt x="1598676" y="66528"/>
                </a:lnTo>
                <a:close/>
              </a:path>
              <a:path w="1598929" h="171450">
                <a:moveTo>
                  <a:pt x="47498" y="69068"/>
                </a:moveTo>
                <a:lnTo>
                  <a:pt x="47498" y="102088"/>
                </a:lnTo>
                <a:lnTo>
                  <a:pt x="75800" y="85578"/>
                </a:lnTo>
                <a:lnTo>
                  <a:pt x="47498" y="69068"/>
                </a:lnTo>
                <a:close/>
              </a:path>
              <a:path w="1598929" h="171450">
                <a:moveTo>
                  <a:pt x="75800" y="85578"/>
                </a:moveTo>
                <a:lnTo>
                  <a:pt x="47498" y="102088"/>
                </a:lnTo>
                <a:lnTo>
                  <a:pt x="104103" y="102088"/>
                </a:lnTo>
                <a:lnTo>
                  <a:pt x="75800" y="85578"/>
                </a:lnTo>
                <a:close/>
              </a:path>
              <a:path w="1598929" h="171450">
                <a:moveTo>
                  <a:pt x="104103" y="69068"/>
                </a:moveTo>
                <a:lnTo>
                  <a:pt x="47498" y="69068"/>
                </a:lnTo>
                <a:lnTo>
                  <a:pt x="75800" y="85578"/>
                </a:lnTo>
                <a:lnTo>
                  <a:pt x="104103" y="69068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35"/>
          <p:cNvSpPr/>
          <p:nvPr/>
        </p:nvSpPr>
        <p:spPr>
          <a:xfrm>
            <a:off x="6956711" y="5387741"/>
            <a:ext cx="1859979" cy="171450"/>
          </a:xfrm>
          <a:custGeom>
            <a:avLst/>
            <a:gdLst/>
            <a:ahLst/>
            <a:cxnLst/>
            <a:rect l="l" t="t" r="r" b="b"/>
            <a:pathLst>
              <a:path w="1598929" h="171450">
                <a:moveTo>
                  <a:pt x="149689" y="0"/>
                </a:moveTo>
                <a:lnTo>
                  <a:pt x="142493" y="2393"/>
                </a:lnTo>
                <a:lnTo>
                  <a:pt x="0" y="85578"/>
                </a:lnTo>
                <a:lnTo>
                  <a:pt x="142493" y="168763"/>
                </a:lnTo>
                <a:lnTo>
                  <a:pt x="149689" y="171156"/>
                </a:lnTo>
                <a:lnTo>
                  <a:pt x="157003" y="170668"/>
                </a:lnTo>
                <a:lnTo>
                  <a:pt x="163603" y="167512"/>
                </a:lnTo>
                <a:lnTo>
                  <a:pt x="168655" y="161905"/>
                </a:lnTo>
                <a:lnTo>
                  <a:pt x="171049" y="154709"/>
                </a:lnTo>
                <a:lnTo>
                  <a:pt x="170560" y="147395"/>
                </a:lnTo>
                <a:lnTo>
                  <a:pt x="167405" y="140795"/>
                </a:lnTo>
                <a:lnTo>
                  <a:pt x="161798" y="135743"/>
                </a:lnTo>
                <a:lnTo>
                  <a:pt x="108457" y="104628"/>
                </a:lnTo>
                <a:lnTo>
                  <a:pt x="37845" y="104628"/>
                </a:lnTo>
                <a:lnTo>
                  <a:pt x="37845" y="66528"/>
                </a:lnTo>
                <a:lnTo>
                  <a:pt x="108457" y="66528"/>
                </a:lnTo>
                <a:lnTo>
                  <a:pt x="161798" y="35413"/>
                </a:lnTo>
                <a:lnTo>
                  <a:pt x="167405" y="30360"/>
                </a:lnTo>
                <a:lnTo>
                  <a:pt x="170560" y="23760"/>
                </a:lnTo>
                <a:lnTo>
                  <a:pt x="171049" y="16446"/>
                </a:lnTo>
                <a:lnTo>
                  <a:pt x="168655" y="9251"/>
                </a:lnTo>
                <a:lnTo>
                  <a:pt x="163603" y="3643"/>
                </a:lnTo>
                <a:lnTo>
                  <a:pt x="157003" y="488"/>
                </a:lnTo>
                <a:lnTo>
                  <a:pt x="149689" y="0"/>
                </a:lnTo>
                <a:close/>
              </a:path>
              <a:path w="1598929" h="171450">
                <a:moveTo>
                  <a:pt x="108457" y="66528"/>
                </a:moveTo>
                <a:lnTo>
                  <a:pt x="37845" y="66528"/>
                </a:lnTo>
                <a:lnTo>
                  <a:pt x="37845" y="104628"/>
                </a:lnTo>
                <a:lnTo>
                  <a:pt x="108457" y="104628"/>
                </a:lnTo>
                <a:lnTo>
                  <a:pt x="104103" y="102088"/>
                </a:lnTo>
                <a:lnTo>
                  <a:pt x="47498" y="102088"/>
                </a:lnTo>
                <a:lnTo>
                  <a:pt x="47498" y="69068"/>
                </a:lnTo>
                <a:lnTo>
                  <a:pt x="104103" y="69068"/>
                </a:lnTo>
                <a:lnTo>
                  <a:pt x="108457" y="66528"/>
                </a:lnTo>
                <a:close/>
              </a:path>
              <a:path w="1598929" h="171450">
                <a:moveTo>
                  <a:pt x="1598676" y="66528"/>
                </a:moveTo>
                <a:lnTo>
                  <a:pt x="108457" y="66528"/>
                </a:lnTo>
                <a:lnTo>
                  <a:pt x="75800" y="85578"/>
                </a:lnTo>
                <a:lnTo>
                  <a:pt x="108457" y="104628"/>
                </a:lnTo>
                <a:lnTo>
                  <a:pt x="1598676" y="104628"/>
                </a:lnTo>
                <a:lnTo>
                  <a:pt x="1598676" y="66528"/>
                </a:lnTo>
                <a:close/>
              </a:path>
              <a:path w="1598929" h="171450">
                <a:moveTo>
                  <a:pt x="47498" y="69068"/>
                </a:moveTo>
                <a:lnTo>
                  <a:pt x="47498" y="102088"/>
                </a:lnTo>
                <a:lnTo>
                  <a:pt x="75800" y="85578"/>
                </a:lnTo>
                <a:lnTo>
                  <a:pt x="47498" y="69068"/>
                </a:lnTo>
                <a:close/>
              </a:path>
              <a:path w="1598929" h="171450">
                <a:moveTo>
                  <a:pt x="75800" y="85578"/>
                </a:moveTo>
                <a:lnTo>
                  <a:pt x="47498" y="102088"/>
                </a:lnTo>
                <a:lnTo>
                  <a:pt x="104103" y="102088"/>
                </a:lnTo>
                <a:lnTo>
                  <a:pt x="75800" y="85578"/>
                </a:lnTo>
                <a:close/>
              </a:path>
              <a:path w="1598929" h="171450">
                <a:moveTo>
                  <a:pt x="104103" y="69068"/>
                </a:moveTo>
                <a:lnTo>
                  <a:pt x="47498" y="69068"/>
                </a:lnTo>
                <a:lnTo>
                  <a:pt x="75800" y="85578"/>
                </a:lnTo>
                <a:lnTo>
                  <a:pt x="104103" y="69068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36"/>
          <p:cNvSpPr txBox="1"/>
          <p:nvPr/>
        </p:nvSpPr>
        <p:spPr>
          <a:xfrm>
            <a:off x="1966279" y="4261736"/>
            <a:ext cx="202133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ru-RU" sz="1000" b="1" spc="-10" dirty="0" smtClean="0">
                <a:latin typeface="Arial"/>
                <a:cs typeface="Arial"/>
              </a:rPr>
              <a:t>Из-за отсутствия администратора  происходит бесконтрольная  выдача талонов . 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9" name="object 42"/>
          <p:cNvSpPr txBox="1"/>
          <p:nvPr/>
        </p:nvSpPr>
        <p:spPr>
          <a:xfrm>
            <a:off x="5066303" y="1760098"/>
            <a:ext cx="2672651" cy="15151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10615"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chemeClr val="accent1"/>
                </a:solidFill>
                <a:latin typeface="Arial Black"/>
                <a:cs typeface="Arial Black"/>
              </a:rPr>
              <a:t>     </a:t>
            </a:r>
            <a:r>
              <a:rPr sz="1600" spc="-5" dirty="0" err="1" smtClean="0">
                <a:solidFill>
                  <a:schemeClr val="accent1"/>
                </a:solidFill>
                <a:latin typeface="Arial Black"/>
                <a:cs typeface="Arial Black"/>
              </a:rPr>
              <a:t>Материал</a:t>
            </a:r>
            <a:endParaRPr sz="1600" dirty="0" smtClean="0">
              <a:solidFill>
                <a:schemeClr val="accent1"/>
              </a:solidFill>
              <a:latin typeface="Arial Black"/>
              <a:cs typeface="Arial Black"/>
            </a:endParaRPr>
          </a:p>
          <a:p>
            <a:pPr marL="12065" marR="665480" algn="ctr">
              <a:lnSpc>
                <a:spcPct val="100000"/>
              </a:lnSpc>
              <a:spcBef>
                <a:spcPts val="1375"/>
              </a:spcBef>
            </a:pPr>
            <a:r>
              <a:rPr lang="ru-RU" sz="1000" b="1" spc="-10" dirty="0" smtClean="0">
                <a:latin typeface="Arial"/>
                <a:cs typeface="Arial"/>
              </a:rPr>
              <a:t>Перед процессом </a:t>
            </a:r>
            <a:r>
              <a:rPr lang="ru-RU" sz="900" b="1" spc="-10" dirty="0" smtClean="0">
                <a:latin typeface="Arial"/>
                <a:cs typeface="Arial"/>
              </a:rPr>
              <a:t>взятия крови </a:t>
            </a:r>
            <a:r>
              <a:rPr lang="ru-RU" sz="1000" b="1" spc="-10" dirty="0" smtClean="0">
                <a:latin typeface="Arial"/>
                <a:cs typeface="Arial"/>
              </a:rPr>
              <a:t>данные пациентов  записывают в четыре разные журналы , за счет этого приходится  увеличить количество дежурных  на время забора крови  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3" name="object 46"/>
          <p:cNvSpPr txBox="1"/>
          <p:nvPr/>
        </p:nvSpPr>
        <p:spPr>
          <a:xfrm>
            <a:off x="8600633" y="3050829"/>
            <a:ext cx="2990215" cy="1524776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556895" marR="5080">
              <a:lnSpc>
                <a:spcPct val="100000"/>
              </a:lnSpc>
              <a:spcBef>
                <a:spcPts val="919"/>
              </a:spcBef>
            </a:pPr>
            <a:r>
              <a:rPr lang="ru-RU" sz="900" dirty="0" smtClean="0">
                <a:solidFill>
                  <a:srgbClr val="FF0000"/>
                </a:solidFill>
                <a:latin typeface="Arial Black"/>
                <a:cs typeface="Arial Black"/>
              </a:rPr>
              <a:t>      </a:t>
            </a:r>
            <a:r>
              <a:rPr lang="ru-RU" sz="1600" dirty="0" smtClean="0">
                <a:solidFill>
                  <a:srgbClr val="FF0000"/>
                </a:solidFill>
                <a:latin typeface="Arial Black"/>
                <a:cs typeface="Arial Black"/>
              </a:rPr>
              <a:t>ПОЧЕМУ ?</a:t>
            </a:r>
          </a:p>
          <a:p>
            <a:pPr marL="556895" marR="5080">
              <a:lnSpc>
                <a:spcPct val="100000"/>
              </a:lnSpc>
              <a:spcBef>
                <a:spcPts val="919"/>
              </a:spcBef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Большая потеря времени ожидания пациента  в очереди на забор крови в процедурный кабинет.</a:t>
            </a:r>
            <a:endParaRPr sz="14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8" name="object 51"/>
          <p:cNvSpPr txBox="1"/>
          <p:nvPr/>
        </p:nvSpPr>
        <p:spPr>
          <a:xfrm>
            <a:off x="6858000" y="4857243"/>
            <a:ext cx="2362200" cy="51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1940" algn="ctr">
              <a:lnSpc>
                <a:spcPct val="154600"/>
              </a:lnSpc>
              <a:spcBef>
                <a:spcPts val="100"/>
              </a:spcBef>
            </a:pPr>
            <a:r>
              <a:rPr lang="ru-RU" sz="1050" b="1" dirty="0" smtClean="0">
                <a:latin typeface="Arial"/>
                <a:cs typeface="Arial"/>
              </a:rPr>
              <a:t>Этапы прохождения диспансеризации</a:t>
            </a:r>
            <a:endParaRPr sz="1050" b="1" dirty="0">
              <a:latin typeface="Arial"/>
              <a:cs typeface="Arial"/>
            </a:endParaRPr>
          </a:p>
        </p:txBody>
      </p:sp>
      <p:sp>
        <p:nvSpPr>
          <p:cNvPr id="64" name="object 19"/>
          <p:cNvSpPr/>
          <p:nvPr/>
        </p:nvSpPr>
        <p:spPr>
          <a:xfrm>
            <a:off x="3753801" y="4068411"/>
            <a:ext cx="721360" cy="1616710"/>
          </a:xfrm>
          <a:custGeom>
            <a:avLst/>
            <a:gdLst/>
            <a:ahLst/>
            <a:cxnLst/>
            <a:rect l="l" t="t" r="r" b="b"/>
            <a:pathLst>
              <a:path w="721359" h="1616710">
                <a:moveTo>
                  <a:pt x="670645" y="69715"/>
                </a:moveTo>
                <a:lnTo>
                  <a:pt x="640371" y="92303"/>
                </a:lnTo>
                <a:lnTo>
                  <a:pt x="0" y="1601724"/>
                </a:lnTo>
                <a:lnTo>
                  <a:pt x="35051" y="1616570"/>
                </a:lnTo>
                <a:lnTo>
                  <a:pt x="675425" y="107157"/>
                </a:lnTo>
                <a:lnTo>
                  <a:pt x="670645" y="69715"/>
                </a:lnTo>
                <a:close/>
              </a:path>
              <a:path w="721359" h="1616710">
                <a:moveTo>
                  <a:pt x="703641" y="27431"/>
                </a:moveTo>
                <a:lnTo>
                  <a:pt x="667892" y="27431"/>
                </a:lnTo>
                <a:lnTo>
                  <a:pt x="702945" y="42291"/>
                </a:lnTo>
                <a:lnTo>
                  <a:pt x="675425" y="107157"/>
                </a:lnTo>
                <a:lnTo>
                  <a:pt x="683259" y="168529"/>
                </a:lnTo>
                <a:lnTo>
                  <a:pt x="704596" y="185038"/>
                </a:lnTo>
                <a:lnTo>
                  <a:pt x="711745" y="182580"/>
                </a:lnTo>
                <a:lnTo>
                  <a:pt x="717216" y="177752"/>
                </a:lnTo>
                <a:lnTo>
                  <a:pt x="720472" y="171233"/>
                </a:lnTo>
                <a:lnTo>
                  <a:pt x="720978" y="163702"/>
                </a:lnTo>
                <a:lnTo>
                  <a:pt x="703641" y="27431"/>
                </a:lnTo>
                <a:close/>
              </a:path>
              <a:path w="721359" h="1616710">
                <a:moveTo>
                  <a:pt x="700151" y="0"/>
                </a:moveTo>
                <a:lnTo>
                  <a:pt x="567944" y="98806"/>
                </a:lnTo>
                <a:lnTo>
                  <a:pt x="562919" y="104401"/>
                </a:lnTo>
                <a:lnTo>
                  <a:pt x="560514" y="111283"/>
                </a:lnTo>
                <a:lnTo>
                  <a:pt x="560871" y="118594"/>
                </a:lnTo>
                <a:lnTo>
                  <a:pt x="564133" y="125475"/>
                </a:lnTo>
                <a:lnTo>
                  <a:pt x="569729" y="130500"/>
                </a:lnTo>
                <a:lnTo>
                  <a:pt x="576611" y="132905"/>
                </a:lnTo>
                <a:lnTo>
                  <a:pt x="583922" y="132548"/>
                </a:lnTo>
                <a:lnTo>
                  <a:pt x="590803" y="129286"/>
                </a:lnTo>
                <a:lnTo>
                  <a:pt x="640371" y="92303"/>
                </a:lnTo>
                <a:lnTo>
                  <a:pt x="667892" y="27431"/>
                </a:lnTo>
                <a:lnTo>
                  <a:pt x="703641" y="27431"/>
                </a:lnTo>
                <a:lnTo>
                  <a:pt x="700151" y="0"/>
                </a:lnTo>
                <a:close/>
              </a:path>
              <a:path w="721359" h="1616710">
                <a:moveTo>
                  <a:pt x="690961" y="37211"/>
                </a:moveTo>
                <a:lnTo>
                  <a:pt x="666496" y="37211"/>
                </a:lnTo>
                <a:lnTo>
                  <a:pt x="696849" y="50164"/>
                </a:lnTo>
                <a:lnTo>
                  <a:pt x="670645" y="69715"/>
                </a:lnTo>
                <a:lnTo>
                  <a:pt x="675425" y="107157"/>
                </a:lnTo>
                <a:lnTo>
                  <a:pt x="702945" y="42291"/>
                </a:lnTo>
                <a:lnTo>
                  <a:pt x="690961" y="37211"/>
                </a:lnTo>
                <a:close/>
              </a:path>
              <a:path w="721359" h="1616710">
                <a:moveTo>
                  <a:pt x="667892" y="27431"/>
                </a:moveTo>
                <a:lnTo>
                  <a:pt x="640371" y="92303"/>
                </a:lnTo>
                <a:lnTo>
                  <a:pt x="670645" y="69715"/>
                </a:lnTo>
                <a:lnTo>
                  <a:pt x="666496" y="37211"/>
                </a:lnTo>
                <a:lnTo>
                  <a:pt x="690961" y="37211"/>
                </a:lnTo>
                <a:lnTo>
                  <a:pt x="667892" y="27431"/>
                </a:lnTo>
                <a:close/>
              </a:path>
              <a:path w="721359" h="1616710">
                <a:moveTo>
                  <a:pt x="666496" y="37211"/>
                </a:moveTo>
                <a:lnTo>
                  <a:pt x="670645" y="69715"/>
                </a:lnTo>
                <a:lnTo>
                  <a:pt x="696849" y="50164"/>
                </a:lnTo>
                <a:lnTo>
                  <a:pt x="666496" y="37211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22"/>
          <p:cNvSpPr/>
          <p:nvPr/>
        </p:nvSpPr>
        <p:spPr>
          <a:xfrm>
            <a:off x="2267521" y="4969960"/>
            <a:ext cx="1720089" cy="169344"/>
          </a:xfrm>
          <a:custGeom>
            <a:avLst/>
            <a:gdLst/>
            <a:ahLst/>
            <a:cxnLst/>
            <a:rect l="l" t="t" r="r" b="b"/>
            <a:pathLst>
              <a:path w="1262379" h="171450">
                <a:moveTo>
                  <a:pt x="1186198" y="85578"/>
                </a:moveTo>
                <a:lnTo>
                  <a:pt x="1100201" y="135743"/>
                </a:lnTo>
                <a:lnTo>
                  <a:pt x="1094521" y="140795"/>
                </a:lnTo>
                <a:lnTo>
                  <a:pt x="1091342" y="147395"/>
                </a:lnTo>
                <a:lnTo>
                  <a:pt x="1090878" y="154709"/>
                </a:lnTo>
                <a:lnTo>
                  <a:pt x="1093343" y="161905"/>
                </a:lnTo>
                <a:lnTo>
                  <a:pt x="1098393" y="167512"/>
                </a:lnTo>
                <a:lnTo>
                  <a:pt x="1104979" y="170668"/>
                </a:lnTo>
                <a:lnTo>
                  <a:pt x="1112256" y="171156"/>
                </a:lnTo>
                <a:lnTo>
                  <a:pt x="1119378" y="168763"/>
                </a:lnTo>
                <a:lnTo>
                  <a:pt x="1229239" y="104628"/>
                </a:lnTo>
                <a:lnTo>
                  <a:pt x="1224153" y="104628"/>
                </a:lnTo>
                <a:lnTo>
                  <a:pt x="1224153" y="102088"/>
                </a:lnTo>
                <a:lnTo>
                  <a:pt x="1214501" y="102088"/>
                </a:lnTo>
                <a:lnTo>
                  <a:pt x="1186198" y="85578"/>
                </a:lnTo>
                <a:close/>
              </a:path>
              <a:path w="1262379" h="171450">
                <a:moveTo>
                  <a:pt x="1153541" y="66528"/>
                </a:moveTo>
                <a:lnTo>
                  <a:pt x="0" y="66528"/>
                </a:lnTo>
                <a:lnTo>
                  <a:pt x="0" y="104628"/>
                </a:lnTo>
                <a:lnTo>
                  <a:pt x="1153541" y="104628"/>
                </a:lnTo>
                <a:lnTo>
                  <a:pt x="1186198" y="85578"/>
                </a:lnTo>
                <a:lnTo>
                  <a:pt x="1153541" y="66528"/>
                </a:lnTo>
                <a:close/>
              </a:path>
              <a:path w="1262379" h="171450">
                <a:moveTo>
                  <a:pt x="1229239" y="66528"/>
                </a:moveTo>
                <a:lnTo>
                  <a:pt x="1224153" y="66528"/>
                </a:lnTo>
                <a:lnTo>
                  <a:pt x="1224153" y="104628"/>
                </a:lnTo>
                <a:lnTo>
                  <a:pt x="1229239" y="104628"/>
                </a:lnTo>
                <a:lnTo>
                  <a:pt x="1261871" y="85578"/>
                </a:lnTo>
                <a:lnTo>
                  <a:pt x="1229239" y="66528"/>
                </a:lnTo>
                <a:close/>
              </a:path>
              <a:path w="1262379" h="171450">
                <a:moveTo>
                  <a:pt x="1214501" y="69068"/>
                </a:moveTo>
                <a:lnTo>
                  <a:pt x="1186198" y="85578"/>
                </a:lnTo>
                <a:lnTo>
                  <a:pt x="1214501" y="102088"/>
                </a:lnTo>
                <a:lnTo>
                  <a:pt x="1214501" y="69068"/>
                </a:lnTo>
                <a:close/>
              </a:path>
              <a:path w="1262379" h="171450">
                <a:moveTo>
                  <a:pt x="1224153" y="69068"/>
                </a:moveTo>
                <a:lnTo>
                  <a:pt x="1214501" y="69068"/>
                </a:lnTo>
                <a:lnTo>
                  <a:pt x="1214501" y="102088"/>
                </a:lnTo>
                <a:lnTo>
                  <a:pt x="1224153" y="102088"/>
                </a:lnTo>
                <a:lnTo>
                  <a:pt x="1224153" y="69068"/>
                </a:lnTo>
                <a:close/>
              </a:path>
              <a:path w="1262379" h="171450">
                <a:moveTo>
                  <a:pt x="1112256" y="0"/>
                </a:moveTo>
                <a:lnTo>
                  <a:pt x="1104979" y="488"/>
                </a:lnTo>
                <a:lnTo>
                  <a:pt x="1098393" y="3643"/>
                </a:lnTo>
                <a:lnTo>
                  <a:pt x="1093343" y="9251"/>
                </a:lnTo>
                <a:lnTo>
                  <a:pt x="1090878" y="16446"/>
                </a:lnTo>
                <a:lnTo>
                  <a:pt x="1091342" y="23760"/>
                </a:lnTo>
                <a:lnTo>
                  <a:pt x="1094521" y="30360"/>
                </a:lnTo>
                <a:lnTo>
                  <a:pt x="1100201" y="35413"/>
                </a:lnTo>
                <a:lnTo>
                  <a:pt x="1186198" y="85578"/>
                </a:lnTo>
                <a:lnTo>
                  <a:pt x="1214501" y="69068"/>
                </a:lnTo>
                <a:lnTo>
                  <a:pt x="1224153" y="69068"/>
                </a:lnTo>
                <a:lnTo>
                  <a:pt x="1224153" y="66528"/>
                </a:lnTo>
                <a:lnTo>
                  <a:pt x="1229239" y="66528"/>
                </a:lnTo>
                <a:lnTo>
                  <a:pt x="1119378" y="2393"/>
                </a:lnTo>
                <a:lnTo>
                  <a:pt x="1112256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22"/>
          <p:cNvSpPr/>
          <p:nvPr/>
        </p:nvSpPr>
        <p:spPr>
          <a:xfrm>
            <a:off x="4712073" y="5119250"/>
            <a:ext cx="1720089" cy="169344"/>
          </a:xfrm>
          <a:custGeom>
            <a:avLst/>
            <a:gdLst/>
            <a:ahLst/>
            <a:cxnLst/>
            <a:rect l="l" t="t" r="r" b="b"/>
            <a:pathLst>
              <a:path w="1262379" h="171450">
                <a:moveTo>
                  <a:pt x="1186198" y="85578"/>
                </a:moveTo>
                <a:lnTo>
                  <a:pt x="1100201" y="135743"/>
                </a:lnTo>
                <a:lnTo>
                  <a:pt x="1094521" y="140795"/>
                </a:lnTo>
                <a:lnTo>
                  <a:pt x="1091342" y="147395"/>
                </a:lnTo>
                <a:lnTo>
                  <a:pt x="1090878" y="154709"/>
                </a:lnTo>
                <a:lnTo>
                  <a:pt x="1093343" y="161905"/>
                </a:lnTo>
                <a:lnTo>
                  <a:pt x="1098393" y="167512"/>
                </a:lnTo>
                <a:lnTo>
                  <a:pt x="1104979" y="170668"/>
                </a:lnTo>
                <a:lnTo>
                  <a:pt x="1112256" y="171156"/>
                </a:lnTo>
                <a:lnTo>
                  <a:pt x="1119378" y="168763"/>
                </a:lnTo>
                <a:lnTo>
                  <a:pt x="1229239" y="104628"/>
                </a:lnTo>
                <a:lnTo>
                  <a:pt x="1224153" y="104628"/>
                </a:lnTo>
                <a:lnTo>
                  <a:pt x="1224153" y="102088"/>
                </a:lnTo>
                <a:lnTo>
                  <a:pt x="1214501" y="102088"/>
                </a:lnTo>
                <a:lnTo>
                  <a:pt x="1186198" y="85578"/>
                </a:lnTo>
                <a:close/>
              </a:path>
              <a:path w="1262379" h="171450">
                <a:moveTo>
                  <a:pt x="1153541" y="66528"/>
                </a:moveTo>
                <a:lnTo>
                  <a:pt x="0" y="66528"/>
                </a:lnTo>
                <a:lnTo>
                  <a:pt x="0" y="104628"/>
                </a:lnTo>
                <a:lnTo>
                  <a:pt x="1153541" y="104628"/>
                </a:lnTo>
                <a:lnTo>
                  <a:pt x="1186198" y="85578"/>
                </a:lnTo>
                <a:lnTo>
                  <a:pt x="1153541" y="66528"/>
                </a:lnTo>
                <a:close/>
              </a:path>
              <a:path w="1262379" h="171450">
                <a:moveTo>
                  <a:pt x="1229239" y="66528"/>
                </a:moveTo>
                <a:lnTo>
                  <a:pt x="1224153" y="66528"/>
                </a:lnTo>
                <a:lnTo>
                  <a:pt x="1224153" y="104628"/>
                </a:lnTo>
                <a:lnTo>
                  <a:pt x="1229239" y="104628"/>
                </a:lnTo>
                <a:lnTo>
                  <a:pt x="1261871" y="85578"/>
                </a:lnTo>
                <a:lnTo>
                  <a:pt x="1229239" y="66528"/>
                </a:lnTo>
                <a:close/>
              </a:path>
              <a:path w="1262379" h="171450">
                <a:moveTo>
                  <a:pt x="1214501" y="69068"/>
                </a:moveTo>
                <a:lnTo>
                  <a:pt x="1186198" y="85578"/>
                </a:lnTo>
                <a:lnTo>
                  <a:pt x="1214501" y="102088"/>
                </a:lnTo>
                <a:lnTo>
                  <a:pt x="1214501" y="69068"/>
                </a:lnTo>
                <a:close/>
              </a:path>
              <a:path w="1262379" h="171450">
                <a:moveTo>
                  <a:pt x="1224153" y="69068"/>
                </a:moveTo>
                <a:lnTo>
                  <a:pt x="1214501" y="69068"/>
                </a:lnTo>
                <a:lnTo>
                  <a:pt x="1214501" y="102088"/>
                </a:lnTo>
                <a:lnTo>
                  <a:pt x="1224153" y="102088"/>
                </a:lnTo>
                <a:lnTo>
                  <a:pt x="1224153" y="69068"/>
                </a:lnTo>
                <a:close/>
              </a:path>
              <a:path w="1262379" h="171450">
                <a:moveTo>
                  <a:pt x="1112256" y="0"/>
                </a:moveTo>
                <a:lnTo>
                  <a:pt x="1104979" y="488"/>
                </a:lnTo>
                <a:lnTo>
                  <a:pt x="1098393" y="3643"/>
                </a:lnTo>
                <a:lnTo>
                  <a:pt x="1093343" y="9251"/>
                </a:lnTo>
                <a:lnTo>
                  <a:pt x="1090878" y="16446"/>
                </a:lnTo>
                <a:lnTo>
                  <a:pt x="1091342" y="23760"/>
                </a:lnTo>
                <a:lnTo>
                  <a:pt x="1094521" y="30360"/>
                </a:lnTo>
                <a:lnTo>
                  <a:pt x="1100201" y="35413"/>
                </a:lnTo>
                <a:lnTo>
                  <a:pt x="1186198" y="85578"/>
                </a:lnTo>
                <a:lnTo>
                  <a:pt x="1214501" y="69068"/>
                </a:lnTo>
                <a:lnTo>
                  <a:pt x="1224153" y="69068"/>
                </a:lnTo>
                <a:lnTo>
                  <a:pt x="1224153" y="66528"/>
                </a:lnTo>
                <a:lnTo>
                  <a:pt x="1229239" y="66528"/>
                </a:lnTo>
                <a:lnTo>
                  <a:pt x="1119378" y="2393"/>
                </a:lnTo>
                <a:lnTo>
                  <a:pt x="1112256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4267201" y="4192859"/>
            <a:ext cx="234876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45" marR="5080" indent="-347980" algn="ctr">
              <a:lnSpc>
                <a:spcPct val="100000"/>
              </a:lnSpc>
              <a:spcBef>
                <a:spcPts val="95"/>
              </a:spcBef>
            </a:pPr>
            <a:r>
              <a:rPr lang="ru-RU" sz="1000" spc="-5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        </a:t>
            </a:r>
            <a:r>
              <a:rPr lang="ru-RU" sz="1000" spc="-5" dirty="0" smtClean="0">
                <a:latin typeface="Arial Black"/>
                <a:cs typeface="Arial Black"/>
              </a:rPr>
              <a:t>Некомфортное расположения мебели в кабинете ,из-за маленькой квадратуры помещения.</a:t>
            </a:r>
            <a:endParaRPr lang="ru-RU" sz="10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6635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255" y="127235"/>
            <a:ext cx="9698989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5"/>
              </a:spcBef>
              <a:buNone/>
              <a:tabLst>
                <a:tab pos="492125" algn="l"/>
              </a:tabLst>
            </a:pPr>
            <a:r>
              <a:rPr lang="ru-RU" sz="3600" dirty="0" smtClean="0">
                <a:solidFill>
                  <a:srgbClr val="8A8A8A"/>
                </a:solidFill>
              </a:rPr>
              <a:t>Определение причинно-следственных связей </a:t>
            </a:r>
            <a:endParaRPr sz="3600" dirty="0"/>
          </a:p>
        </p:txBody>
      </p:sp>
      <p:sp>
        <p:nvSpPr>
          <p:cNvPr id="13" name="object 13"/>
          <p:cNvSpPr/>
          <p:nvPr/>
        </p:nvSpPr>
        <p:spPr>
          <a:xfrm>
            <a:off x="201168" y="694698"/>
            <a:ext cx="11305032" cy="646430"/>
          </a:xfrm>
          <a:custGeom>
            <a:avLst/>
            <a:gdLst/>
            <a:ahLst/>
            <a:cxnLst/>
            <a:rect l="l" t="t" r="r" b="b"/>
            <a:pathLst>
              <a:path w="10354310" h="646430">
                <a:moveTo>
                  <a:pt x="10354056" y="0"/>
                </a:moveTo>
                <a:lnTo>
                  <a:pt x="282333" y="0"/>
                </a:lnTo>
                <a:lnTo>
                  <a:pt x="236537" y="3694"/>
                </a:lnTo>
                <a:lnTo>
                  <a:pt x="193093" y="14389"/>
                </a:lnTo>
                <a:lnTo>
                  <a:pt x="152584" y="31505"/>
                </a:lnTo>
                <a:lnTo>
                  <a:pt x="115590" y="54461"/>
                </a:lnTo>
                <a:lnTo>
                  <a:pt x="82692" y="82676"/>
                </a:lnTo>
                <a:lnTo>
                  <a:pt x="54473" y="115571"/>
                </a:lnTo>
                <a:lnTo>
                  <a:pt x="31513" y="152563"/>
                </a:lnTo>
                <a:lnTo>
                  <a:pt x="14393" y="193072"/>
                </a:lnTo>
                <a:lnTo>
                  <a:pt x="3695" y="236518"/>
                </a:lnTo>
                <a:lnTo>
                  <a:pt x="0" y="282321"/>
                </a:lnTo>
                <a:lnTo>
                  <a:pt x="0" y="646176"/>
                </a:lnTo>
                <a:lnTo>
                  <a:pt x="10071735" y="646176"/>
                </a:lnTo>
                <a:lnTo>
                  <a:pt x="10117537" y="642481"/>
                </a:lnTo>
                <a:lnTo>
                  <a:pt x="10160983" y="631786"/>
                </a:lnTo>
                <a:lnTo>
                  <a:pt x="10201492" y="614670"/>
                </a:lnTo>
                <a:lnTo>
                  <a:pt x="10238484" y="591714"/>
                </a:lnTo>
                <a:lnTo>
                  <a:pt x="10271379" y="563499"/>
                </a:lnTo>
                <a:lnTo>
                  <a:pt x="10299594" y="530604"/>
                </a:lnTo>
                <a:lnTo>
                  <a:pt x="10322550" y="493612"/>
                </a:lnTo>
                <a:lnTo>
                  <a:pt x="10339666" y="453103"/>
                </a:lnTo>
                <a:lnTo>
                  <a:pt x="10350361" y="409657"/>
                </a:lnTo>
                <a:lnTo>
                  <a:pt x="10354056" y="363854"/>
                </a:lnTo>
                <a:lnTo>
                  <a:pt x="10354056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37461" y="959613"/>
            <a:ext cx="11654539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400" b="1" spc="-5" dirty="0" smtClean="0">
                <a:solidFill>
                  <a:srgbClr val="FFFFFF"/>
                </a:solidFill>
                <a:latin typeface="Arial Black" panose="020B0A04020102020204" pitchFamily="34" charset="0"/>
                <a:cs typeface="Arial"/>
              </a:rPr>
              <a:t>Ранжирование факторов. Диаграмма связей</a:t>
            </a:r>
            <a:endParaRPr sz="2400" dirty="0">
              <a:latin typeface="Arial Black" panose="020B0A04020102020204" pitchFamily="34" charset="0"/>
              <a:cs typeface="Arial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6363632" y="5124519"/>
            <a:ext cx="1272923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sz="800" spc="-5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Вход</a:t>
            </a:r>
            <a:r>
              <a:rPr sz="800" spc="-5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sz="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–</a:t>
            </a:r>
            <a:r>
              <a:rPr sz="800" spc="-75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sz="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</a:p>
          <a:p>
            <a:pPr algn="ctr">
              <a:lnSpc>
                <a:spcPct val="100000"/>
              </a:lnSpc>
            </a:pPr>
            <a:r>
              <a:rPr sz="800" spc="-5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Выход</a:t>
            </a:r>
            <a:r>
              <a:rPr sz="800" spc="-5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-2</a:t>
            </a:r>
            <a:endParaRPr sz="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8195417" y="2348836"/>
            <a:ext cx="1999017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lang="ru-RU" sz="1000" b="1" spc="-1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Ограничение в лаборатории , ежедневное  количество пациентов </a:t>
            </a:r>
            <a:r>
              <a:rPr lang="ru-RU" sz="1000" b="1" spc="-1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равно должно быть не более 70, а достигает 120.</a:t>
            </a:r>
            <a:endParaRPr lang="ru-RU" sz="1000" b="1" spc="-1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1" name="object 9"/>
          <p:cNvSpPr txBox="1"/>
          <p:nvPr/>
        </p:nvSpPr>
        <p:spPr>
          <a:xfrm>
            <a:off x="7629099" y="5199137"/>
            <a:ext cx="2198623" cy="1102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endParaRPr lang="ru-RU" sz="1000" b="1" spc="-1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ru-RU" sz="1000" b="1" spc="-1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Некомфортное </a:t>
            </a:r>
            <a:r>
              <a:rPr lang="ru-RU" sz="1000" b="1" spc="-1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расположения мебели в кабинете ,из-за маленькой квадратуры помещения</a:t>
            </a:r>
            <a:r>
              <a:rPr lang="ru-RU" sz="1000" b="1" spc="-1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 Неудобное расположение столов, пациент путается куда ему нужно есть ,и  кому </a:t>
            </a:r>
            <a:r>
              <a:rPr lang="ru-RU" sz="1000" b="1" spc="-1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000" b="1" spc="-1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отдать </a:t>
            </a:r>
            <a:r>
              <a:rPr lang="ru-RU" sz="1000" b="1" spc="-1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напра</a:t>
            </a:r>
            <a:r>
              <a:rPr lang="ru-RU" sz="1000" b="1" spc="-1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000" b="1" spc="-1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вления</a:t>
            </a:r>
            <a:r>
              <a:rPr lang="ru-RU" sz="1000" b="1" spc="-1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  <a:endParaRPr sz="1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8" name="object 12"/>
          <p:cNvSpPr txBox="1"/>
          <p:nvPr/>
        </p:nvSpPr>
        <p:spPr>
          <a:xfrm>
            <a:off x="3971795" y="6512029"/>
            <a:ext cx="147193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605"/>
              </a:spcBef>
            </a:pPr>
            <a:r>
              <a:rPr sz="800" spc="-5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Вход</a:t>
            </a:r>
            <a:r>
              <a:rPr sz="800" spc="-5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- 0</a:t>
            </a:r>
            <a:endParaRPr sz="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905" algn="ctr">
              <a:lnSpc>
                <a:spcPct val="100000"/>
              </a:lnSpc>
            </a:pPr>
            <a:r>
              <a:rPr sz="800" spc="-5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Выход </a:t>
            </a:r>
            <a:r>
              <a:rPr sz="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sz="800" spc="-75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</a:t>
            </a:r>
            <a:endParaRPr sz="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9" name="object 13"/>
          <p:cNvSpPr txBox="1"/>
          <p:nvPr/>
        </p:nvSpPr>
        <p:spPr>
          <a:xfrm>
            <a:off x="1980778" y="5354373"/>
            <a:ext cx="130429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610"/>
              </a:spcBef>
            </a:pPr>
            <a:r>
              <a:rPr sz="800" spc="-5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Вход</a:t>
            </a:r>
            <a:r>
              <a:rPr sz="800" spc="-5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-3 </a:t>
            </a:r>
            <a:endParaRPr sz="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905" algn="ctr">
              <a:lnSpc>
                <a:spcPct val="100000"/>
              </a:lnSpc>
            </a:pPr>
            <a:r>
              <a:rPr sz="800" spc="-5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Выход</a:t>
            </a:r>
            <a:r>
              <a:rPr sz="800" spc="-5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-0 </a:t>
            </a:r>
            <a:endParaRPr sz="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0" name="object 14"/>
          <p:cNvSpPr txBox="1"/>
          <p:nvPr/>
        </p:nvSpPr>
        <p:spPr>
          <a:xfrm>
            <a:off x="1434432" y="2633584"/>
            <a:ext cx="2606339" cy="6097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95"/>
              </a:spcBef>
            </a:pPr>
            <a:r>
              <a:rPr lang="ru-RU" sz="1400" b="1" spc="-1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Этапы </a:t>
            </a:r>
            <a:r>
              <a:rPr lang="ru-RU" sz="1400" b="1" spc="-1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прохождения диспансеризации</a:t>
            </a:r>
            <a:endParaRPr lang="ru-RU" sz="1000" b="1" spc="-1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2700" marR="5080" indent="-635" algn="ctr">
              <a:lnSpc>
                <a:spcPct val="100000"/>
              </a:lnSpc>
              <a:spcBef>
                <a:spcPts val="95"/>
              </a:spcBef>
            </a:pPr>
            <a:r>
              <a:rPr sz="1000" b="1" spc="-1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sz="1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1" name="object 15"/>
          <p:cNvSpPr/>
          <p:nvPr/>
        </p:nvSpPr>
        <p:spPr>
          <a:xfrm rot="9916273">
            <a:off x="3566695" y="2282749"/>
            <a:ext cx="4788571" cy="969065"/>
          </a:xfrm>
          <a:custGeom>
            <a:avLst/>
            <a:gdLst/>
            <a:ahLst/>
            <a:cxnLst/>
            <a:rect l="l" t="t" r="r" b="b"/>
            <a:pathLst>
              <a:path w="2816859" h="992504">
                <a:moveTo>
                  <a:pt x="56374" y="30633"/>
                </a:moveTo>
                <a:lnTo>
                  <a:pt x="37123" y="34511"/>
                </a:lnTo>
                <a:lnTo>
                  <a:pt x="50061" y="49440"/>
                </a:lnTo>
                <a:lnTo>
                  <a:pt x="2810129" y="991997"/>
                </a:lnTo>
                <a:lnTo>
                  <a:pt x="2816479" y="973327"/>
                </a:lnTo>
                <a:lnTo>
                  <a:pt x="56374" y="30633"/>
                </a:lnTo>
                <a:close/>
              </a:path>
              <a:path w="2816859" h="992504">
                <a:moveTo>
                  <a:pt x="108457" y="0"/>
                </a:moveTo>
                <a:lnTo>
                  <a:pt x="103124" y="1015"/>
                </a:lnTo>
                <a:lnTo>
                  <a:pt x="0" y="21844"/>
                </a:lnTo>
                <a:lnTo>
                  <a:pt x="68833" y="101346"/>
                </a:lnTo>
                <a:lnTo>
                  <a:pt x="72389" y="105537"/>
                </a:lnTo>
                <a:lnTo>
                  <a:pt x="78612" y="105917"/>
                </a:lnTo>
                <a:lnTo>
                  <a:pt x="82803" y="102362"/>
                </a:lnTo>
                <a:lnTo>
                  <a:pt x="86868" y="98805"/>
                </a:lnTo>
                <a:lnTo>
                  <a:pt x="87375" y="92583"/>
                </a:lnTo>
                <a:lnTo>
                  <a:pt x="83820" y="88391"/>
                </a:lnTo>
                <a:lnTo>
                  <a:pt x="50061" y="49440"/>
                </a:lnTo>
                <a:lnTo>
                  <a:pt x="15367" y="37591"/>
                </a:lnTo>
                <a:lnTo>
                  <a:pt x="21717" y="18796"/>
                </a:lnTo>
                <a:lnTo>
                  <a:pt x="112803" y="18796"/>
                </a:lnTo>
                <a:lnTo>
                  <a:pt x="115824" y="14097"/>
                </a:lnTo>
                <a:lnTo>
                  <a:pt x="114807" y="8762"/>
                </a:lnTo>
                <a:lnTo>
                  <a:pt x="113664" y="3428"/>
                </a:lnTo>
                <a:lnTo>
                  <a:pt x="108457" y="0"/>
                </a:lnTo>
                <a:close/>
              </a:path>
              <a:path w="2816859" h="992504">
                <a:moveTo>
                  <a:pt x="21717" y="18796"/>
                </a:moveTo>
                <a:lnTo>
                  <a:pt x="15367" y="37591"/>
                </a:lnTo>
                <a:lnTo>
                  <a:pt x="50061" y="49440"/>
                </a:lnTo>
                <a:lnTo>
                  <a:pt x="40013" y="37846"/>
                </a:lnTo>
                <a:lnTo>
                  <a:pt x="20574" y="37846"/>
                </a:lnTo>
                <a:lnTo>
                  <a:pt x="26034" y="21716"/>
                </a:lnTo>
                <a:lnTo>
                  <a:pt x="30269" y="21716"/>
                </a:lnTo>
                <a:lnTo>
                  <a:pt x="21717" y="18796"/>
                </a:lnTo>
                <a:close/>
              </a:path>
              <a:path w="2816859" h="992504">
                <a:moveTo>
                  <a:pt x="26034" y="21716"/>
                </a:moveTo>
                <a:lnTo>
                  <a:pt x="20574" y="37846"/>
                </a:lnTo>
                <a:lnTo>
                  <a:pt x="37123" y="34511"/>
                </a:lnTo>
                <a:lnTo>
                  <a:pt x="26034" y="21716"/>
                </a:lnTo>
                <a:close/>
              </a:path>
              <a:path w="2816859" h="992504">
                <a:moveTo>
                  <a:pt x="37123" y="34511"/>
                </a:moveTo>
                <a:lnTo>
                  <a:pt x="20574" y="37846"/>
                </a:lnTo>
                <a:lnTo>
                  <a:pt x="40013" y="37846"/>
                </a:lnTo>
                <a:lnTo>
                  <a:pt x="37123" y="34511"/>
                </a:lnTo>
                <a:close/>
              </a:path>
              <a:path w="2816859" h="992504">
                <a:moveTo>
                  <a:pt x="30269" y="21716"/>
                </a:moveTo>
                <a:lnTo>
                  <a:pt x="26034" y="21716"/>
                </a:lnTo>
                <a:lnTo>
                  <a:pt x="37123" y="34511"/>
                </a:lnTo>
                <a:lnTo>
                  <a:pt x="56374" y="30633"/>
                </a:lnTo>
                <a:lnTo>
                  <a:pt x="30269" y="21716"/>
                </a:lnTo>
                <a:close/>
              </a:path>
              <a:path w="2816859" h="992504">
                <a:moveTo>
                  <a:pt x="112803" y="18796"/>
                </a:moveTo>
                <a:lnTo>
                  <a:pt x="21717" y="18796"/>
                </a:lnTo>
                <a:lnTo>
                  <a:pt x="56374" y="30633"/>
                </a:lnTo>
                <a:lnTo>
                  <a:pt x="106933" y="20447"/>
                </a:lnTo>
                <a:lnTo>
                  <a:pt x="112395" y="19430"/>
                </a:lnTo>
                <a:lnTo>
                  <a:pt x="112803" y="1879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3" name="object 17"/>
          <p:cNvSpPr/>
          <p:nvPr/>
        </p:nvSpPr>
        <p:spPr>
          <a:xfrm rot="18926230">
            <a:off x="7173642" y="2250029"/>
            <a:ext cx="1406525" cy="3088005"/>
          </a:xfrm>
          <a:custGeom>
            <a:avLst/>
            <a:gdLst/>
            <a:ahLst/>
            <a:cxnLst/>
            <a:rect l="l" t="t" r="r" b="b"/>
            <a:pathLst>
              <a:path w="1406525" h="3088004">
                <a:moveTo>
                  <a:pt x="14859" y="2971419"/>
                </a:moveTo>
                <a:lnTo>
                  <a:pt x="9398" y="2971927"/>
                </a:lnTo>
                <a:lnTo>
                  <a:pt x="3937" y="2972562"/>
                </a:lnTo>
                <a:lnTo>
                  <a:pt x="0" y="2977388"/>
                </a:lnTo>
                <a:lnTo>
                  <a:pt x="508" y="2982849"/>
                </a:lnTo>
                <a:lnTo>
                  <a:pt x="11684" y="3087471"/>
                </a:lnTo>
                <a:lnTo>
                  <a:pt x="30986" y="3073679"/>
                </a:lnTo>
                <a:lnTo>
                  <a:pt x="28701" y="3073679"/>
                </a:lnTo>
                <a:lnTo>
                  <a:pt x="10668" y="3065551"/>
                </a:lnTo>
                <a:lnTo>
                  <a:pt x="25690" y="3032111"/>
                </a:lnTo>
                <a:lnTo>
                  <a:pt x="20193" y="2980817"/>
                </a:lnTo>
                <a:lnTo>
                  <a:pt x="19685" y="2975356"/>
                </a:lnTo>
                <a:lnTo>
                  <a:pt x="14859" y="2971419"/>
                </a:lnTo>
                <a:close/>
              </a:path>
              <a:path w="1406525" h="3088004">
                <a:moveTo>
                  <a:pt x="25690" y="3032111"/>
                </a:moveTo>
                <a:lnTo>
                  <a:pt x="10668" y="3065551"/>
                </a:lnTo>
                <a:lnTo>
                  <a:pt x="28701" y="3073679"/>
                </a:lnTo>
                <a:lnTo>
                  <a:pt x="31030" y="3068497"/>
                </a:lnTo>
                <a:lnTo>
                  <a:pt x="29591" y="3068497"/>
                </a:lnTo>
                <a:lnTo>
                  <a:pt x="13970" y="3061487"/>
                </a:lnTo>
                <a:lnTo>
                  <a:pt x="27781" y="3051612"/>
                </a:lnTo>
                <a:lnTo>
                  <a:pt x="25690" y="3032111"/>
                </a:lnTo>
                <a:close/>
              </a:path>
              <a:path w="1406525" h="3088004">
                <a:moveTo>
                  <a:pt x="90170" y="3007004"/>
                </a:moveTo>
                <a:lnTo>
                  <a:pt x="43744" y="3040198"/>
                </a:lnTo>
                <a:lnTo>
                  <a:pt x="28701" y="3073679"/>
                </a:lnTo>
                <a:lnTo>
                  <a:pt x="30986" y="3073679"/>
                </a:lnTo>
                <a:lnTo>
                  <a:pt x="101726" y="3023133"/>
                </a:lnTo>
                <a:lnTo>
                  <a:pt x="102743" y="3016935"/>
                </a:lnTo>
                <a:lnTo>
                  <a:pt x="96393" y="3008033"/>
                </a:lnTo>
                <a:lnTo>
                  <a:pt x="90170" y="3007004"/>
                </a:lnTo>
                <a:close/>
              </a:path>
              <a:path w="1406525" h="3088004">
                <a:moveTo>
                  <a:pt x="27781" y="3051612"/>
                </a:moveTo>
                <a:lnTo>
                  <a:pt x="13970" y="3061487"/>
                </a:lnTo>
                <a:lnTo>
                  <a:pt x="29591" y="3068497"/>
                </a:lnTo>
                <a:lnTo>
                  <a:pt x="27781" y="3051612"/>
                </a:lnTo>
                <a:close/>
              </a:path>
              <a:path w="1406525" h="3088004">
                <a:moveTo>
                  <a:pt x="43744" y="3040198"/>
                </a:moveTo>
                <a:lnTo>
                  <a:pt x="27781" y="3051612"/>
                </a:lnTo>
                <a:lnTo>
                  <a:pt x="29591" y="3068497"/>
                </a:lnTo>
                <a:lnTo>
                  <a:pt x="31030" y="3068497"/>
                </a:lnTo>
                <a:lnTo>
                  <a:pt x="43744" y="3040198"/>
                </a:lnTo>
                <a:close/>
              </a:path>
              <a:path w="1406525" h="3088004">
                <a:moveTo>
                  <a:pt x="1387855" y="0"/>
                </a:moveTo>
                <a:lnTo>
                  <a:pt x="25690" y="3032111"/>
                </a:lnTo>
                <a:lnTo>
                  <a:pt x="27781" y="3051612"/>
                </a:lnTo>
                <a:lnTo>
                  <a:pt x="43744" y="3040198"/>
                </a:lnTo>
                <a:lnTo>
                  <a:pt x="1406017" y="8128"/>
                </a:lnTo>
                <a:lnTo>
                  <a:pt x="1387855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object 19"/>
          <p:cNvSpPr/>
          <p:nvPr/>
        </p:nvSpPr>
        <p:spPr>
          <a:xfrm rot="11734302">
            <a:off x="3437361" y="5159358"/>
            <a:ext cx="1606999" cy="779455"/>
          </a:xfrm>
          <a:custGeom>
            <a:avLst/>
            <a:gdLst/>
            <a:ahLst/>
            <a:cxnLst/>
            <a:rect l="l" t="t" r="r" b="b"/>
            <a:pathLst>
              <a:path w="1726565" h="919479">
                <a:moveTo>
                  <a:pt x="1671748" y="896854"/>
                </a:moveTo>
                <a:lnTo>
                  <a:pt x="1614677" y="899363"/>
                </a:lnTo>
                <a:lnTo>
                  <a:pt x="1610487" y="903986"/>
                </a:lnTo>
                <a:lnTo>
                  <a:pt x="1610994" y="914920"/>
                </a:lnTo>
                <a:lnTo>
                  <a:pt x="1615566" y="919149"/>
                </a:lnTo>
                <a:lnTo>
                  <a:pt x="1726184" y="914298"/>
                </a:lnTo>
                <a:lnTo>
                  <a:pt x="1725953" y="913930"/>
                </a:lnTo>
                <a:lnTo>
                  <a:pt x="1704213" y="913930"/>
                </a:lnTo>
                <a:lnTo>
                  <a:pt x="1671748" y="896854"/>
                </a:lnTo>
                <a:close/>
              </a:path>
              <a:path w="1726565" h="919479">
                <a:moveTo>
                  <a:pt x="1691401" y="895990"/>
                </a:moveTo>
                <a:lnTo>
                  <a:pt x="1671748" y="896854"/>
                </a:lnTo>
                <a:lnTo>
                  <a:pt x="1704213" y="913930"/>
                </a:lnTo>
                <a:lnTo>
                  <a:pt x="1706053" y="910399"/>
                </a:lnTo>
                <a:lnTo>
                  <a:pt x="1700402" y="910399"/>
                </a:lnTo>
                <a:lnTo>
                  <a:pt x="1691401" y="895990"/>
                </a:lnTo>
                <a:close/>
              </a:path>
              <a:path w="1726565" h="919479">
                <a:moveTo>
                  <a:pt x="1661414" y="819035"/>
                </a:moveTo>
                <a:lnTo>
                  <a:pt x="1656714" y="821944"/>
                </a:lnTo>
                <a:lnTo>
                  <a:pt x="1652142" y="824839"/>
                </a:lnTo>
                <a:lnTo>
                  <a:pt x="1650745" y="830948"/>
                </a:lnTo>
                <a:lnTo>
                  <a:pt x="1653666" y="835583"/>
                </a:lnTo>
                <a:lnTo>
                  <a:pt x="1681030" y="879388"/>
                </a:lnTo>
                <a:lnTo>
                  <a:pt x="1713357" y="896391"/>
                </a:lnTo>
                <a:lnTo>
                  <a:pt x="1704213" y="913930"/>
                </a:lnTo>
                <a:lnTo>
                  <a:pt x="1725953" y="913930"/>
                </a:lnTo>
                <a:lnTo>
                  <a:pt x="1667510" y="820445"/>
                </a:lnTo>
                <a:lnTo>
                  <a:pt x="1661414" y="819035"/>
                </a:lnTo>
                <a:close/>
              </a:path>
              <a:path w="1726565" h="919479">
                <a:moveTo>
                  <a:pt x="1708276" y="895248"/>
                </a:moveTo>
                <a:lnTo>
                  <a:pt x="1691401" y="895990"/>
                </a:lnTo>
                <a:lnTo>
                  <a:pt x="1700402" y="910399"/>
                </a:lnTo>
                <a:lnTo>
                  <a:pt x="1708276" y="895248"/>
                </a:lnTo>
                <a:close/>
              </a:path>
              <a:path w="1726565" h="919479">
                <a:moveTo>
                  <a:pt x="1711183" y="895248"/>
                </a:moveTo>
                <a:lnTo>
                  <a:pt x="1708276" y="895248"/>
                </a:lnTo>
                <a:lnTo>
                  <a:pt x="1700402" y="910399"/>
                </a:lnTo>
                <a:lnTo>
                  <a:pt x="1706053" y="910399"/>
                </a:lnTo>
                <a:lnTo>
                  <a:pt x="1713357" y="896391"/>
                </a:lnTo>
                <a:lnTo>
                  <a:pt x="1711183" y="895248"/>
                </a:lnTo>
                <a:close/>
              </a:path>
              <a:path w="1726565" h="919479">
                <a:moveTo>
                  <a:pt x="9143" y="0"/>
                </a:moveTo>
                <a:lnTo>
                  <a:pt x="0" y="17526"/>
                </a:lnTo>
                <a:lnTo>
                  <a:pt x="1671748" y="896854"/>
                </a:lnTo>
                <a:lnTo>
                  <a:pt x="1691401" y="895990"/>
                </a:lnTo>
                <a:lnTo>
                  <a:pt x="1681030" y="879388"/>
                </a:lnTo>
                <a:lnTo>
                  <a:pt x="9143" y="0"/>
                </a:lnTo>
                <a:close/>
              </a:path>
              <a:path w="1726565" h="919479">
                <a:moveTo>
                  <a:pt x="1681030" y="879388"/>
                </a:moveTo>
                <a:lnTo>
                  <a:pt x="1691401" y="895990"/>
                </a:lnTo>
                <a:lnTo>
                  <a:pt x="1708276" y="895248"/>
                </a:lnTo>
                <a:lnTo>
                  <a:pt x="1711183" y="895248"/>
                </a:lnTo>
                <a:lnTo>
                  <a:pt x="1681030" y="879388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8" name="object 22"/>
          <p:cNvSpPr/>
          <p:nvPr/>
        </p:nvSpPr>
        <p:spPr>
          <a:xfrm rot="7937831">
            <a:off x="5914441" y="5266245"/>
            <a:ext cx="589911" cy="598940"/>
          </a:xfrm>
          <a:custGeom>
            <a:avLst/>
            <a:gdLst/>
            <a:ahLst/>
            <a:cxnLst/>
            <a:rect l="l" t="t" r="r" b="b"/>
            <a:pathLst>
              <a:path w="478154" h="540385">
                <a:moveTo>
                  <a:pt x="26543" y="428116"/>
                </a:moveTo>
                <a:lnTo>
                  <a:pt x="21336" y="431545"/>
                </a:lnTo>
                <a:lnTo>
                  <a:pt x="20320" y="437006"/>
                </a:lnTo>
                <a:lnTo>
                  <a:pt x="0" y="540130"/>
                </a:lnTo>
                <a:lnTo>
                  <a:pt x="24477" y="532002"/>
                </a:lnTo>
                <a:lnTo>
                  <a:pt x="20447" y="532002"/>
                </a:lnTo>
                <a:lnTo>
                  <a:pt x="5588" y="518921"/>
                </a:lnTo>
                <a:lnTo>
                  <a:pt x="29786" y="491456"/>
                </a:lnTo>
                <a:lnTo>
                  <a:pt x="39750" y="440816"/>
                </a:lnTo>
                <a:lnTo>
                  <a:pt x="40767" y="435355"/>
                </a:lnTo>
                <a:lnTo>
                  <a:pt x="37338" y="430148"/>
                </a:lnTo>
                <a:lnTo>
                  <a:pt x="26543" y="428116"/>
                </a:lnTo>
                <a:close/>
              </a:path>
              <a:path w="478154" h="540385">
                <a:moveTo>
                  <a:pt x="29786" y="491456"/>
                </a:moveTo>
                <a:lnTo>
                  <a:pt x="5588" y="518921"/>
                </a:lnTo>
                <a:lnTo>
                  <a:pt x="20447" y="532002"/>
                </a:lnTo>
                <a:lnTo>
                  <a:pt x="24588" y="527303"/>
                </a:lnTo>
                <a:lnTo>
                  <a:pt x="22733" y="527303"/>
                </a:lnTo>
                <a:lnTo>
                  <a:pt x="9905" y="516000"/>
                </a:lnTo>
                <a:lnTo>
                  <a:pt x="26010" y="510649"/>
                </a:lnTo>
                <a:lnTo>
                  <a:pt x="29786" y="491456"/>
                </a:lnTo>
                <a:close/>
              </a:path>
              <a:path w="478154" h="540385">
                <a:moveTo>
                  <a:pt x="98805" y="486536"/>
                </a:moveTo>
                <a:lnTo>
                  <a:pt x="93599" y="488187"/>
                </a:lnTo>
                <a:lnTo>
                  <a:pt x="44755" y="504419"/>
                </a:lnTo>
                <a:lnTo>
                  <a:pt x="20447" y="532002"/>
                </a:lnTo>
                <a:lnTo>
                  <a:pt x="24477" y="532002"/>
                </a:lnTo>
                <a:lnTo>
                  <a:pt x="99822" y="506983"/>
                </a:lnTo>
                <a:lnTo>
                  <a:pt x="105028" y="505332"/>
                </a:lnTo>
                <a:lnTo>
                  <a:pt x="107823" y="499744"/>
                </a:lnTo>
                <a:lnTo>
                  <a:pt x="106045" y="494537"/>
                </a:lnTo>
                <a:lnTo>
                  <a:pt x="104394" y="489330"/>
                </a:lnTo>
                <a:lnTo>
                  <a:pt x="98805" y="486536"/>
                </a:lnTo>
                <a:close/>
              </a:path>
              <a:path w="478154" h="540385">
                <a:moveTo>
                  <a:pt x="26010" y="510649"/>
                </a:moveTo>
                <a:lnTo>
                  <a:pt x="9905" y="516000"/>
                </a:lnTo>
                <a:lnTo>
                  <a:pt x="22733" y="527303"/>
                </a:lnTo>
                <a:lnTo>
                  <a:pt x="26010" y="510649"/>
                </a:lnTo>
                <a:close/>
              </a:path>
              <a:path w="478154" h="540385">
                <a:moveTo>
                  <a:pt x="44755" y="504419"/>
                </a:moveTo>
                <a:lnTo>
                  <a:pt x="26010" y="510649"/>
                </a:lnTo>
                <a:lnTo>
                  <a:pt x="22733" y="527303"/>
                </a:lnTo>
                <a:lnTo>
                  <a:pt x="24588" y="527303"/>
                </a:lnTo>
                <a:lnTo>
                  <a:pt x="44755" y="504419"/>
                </a:lnTo>
                <a:close/>
              </a:path>
              <a:path w="478154" h="540385">
                <a:moveTo>
                  <a:pt x="462788" y="0"/>
                </a:moveTo>
                <a:lnTo>
                  <a:pt x="29786" y="491456"/>
                </a:lnTo>
                <a:lnTo>
                  <a:pt x="26010" y="510649"/>
                </a:lnTo>
                <a:lnTo>
                  <a:pt x="44755" y="504419"/>
                </a:lnTo>
                <a:lnTo>
                  <a:pt x="477647" y="13207"/>
                </a:lnTo>
                <a:lnTo>
                  <a:pt x="462788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object 25"/>
          <p:cNvSpPr/>
          <p:nvPr/>
        </p:nvSpPr>
        <p:spPr>
          <a:xfrm>
            <a:off x="2859555" y="3326102"/>
            <a:ext cx="111760" cy="885825"/>
          </a:xfrm>
          <a:custGeom>
            <a:avLst/>
            <a:gdLst/>
            <a:ahLst/>
            <a:cxnLst/>
            <a:rect l="l" t="t" r="r" b="b"/>
            <a:pathLst>
              <a:path w="111760" h="885825">
                <a:moveTo>
                  <a:pt x="11049" y="778256"/>
                </a:moveTo>
                <a:lnTo>
                  <a:pt x="6350" y="780923"/>
                </a:lnTo>
                <a:lnTo>
                  <a:pt x="1524" y="783717"/>
                </a:lnTo>
                <a:lnTo>
                  <a:pt x="0" y="789813"/>
                </a:lnTo>
                <a:lnTo>
                  <a:pt x="2794" y="794512"/>
                </a:lnTo>
                <a:lnTo>
                  <a:pt x="55753" y="885444"/>
                </a:lnTo>
                <a:lnTo>
                  <a:pt x="67217" y="865759"/>
                </a:lnTo>
                <a:lnTo>
                  <a:pt x="45847" y="865759"/>
                </a:lnTo>
                <a:lnTo>
                  <a:pt x="45847" y="829237"/>
                </a:lnTo>
                <a:lnTo>
                  <a:pt x="19812" y="784606"/>
                </a:lnTo>
                <a:lnTo>
                  <a:pt x="17145" y="779780"/>
                </a:lnTo>
                <a:lnTo>
                  <a:pt x="11049" y="778256"/>
                </a:lnTo>
                <a:close/>
              </a:path>
              <a:path w="111760" h="885825">
                <a:moveTo>
                  <a:pt x="45847" y="829237"/>
                </a:moveTo>
                <a:lnTo>
                  <a:pt x="45847" y="865759"/>
                </a:lnTo>
                <a:lnTo>
                  <a:pt x="65659" y="865759"/>
                </a:lnTo>
                <a:lnTo>
                  <a:pt x="65659" y="860806"/>
                </a:lnTo>
                <a:lnTo>
                  <a:pt x="47244" y="860806"/>
                </a:lnTo>
                <a:lnTo>
                  <a:pt x="55752" y="846219"/>
                </a:lnTo>
                <a:lnTo>
                  <a:pt x="45847" y="829237"/>
                </a:lnTo>
                <a:close/>
              </a:path>
              <a:path w="111760" h="885825">
                <a:moveTo>
                  <a:pt x="100457" y="778256"/>
                </a:moveTo>
                <a:lnTo>
                  <a:pt x="94361" y="779780"/>
                </a:lnTo>
                <a:lnTo>
                  <a:pt x="91694" y="784606"/>
                </a:lnTo>
                <a:lnTo>
                  <a:pt x="65659" y="829237"/>
                </a:lnTo>
                <a:lnTo>
                  <a:pt x="65659" y="865759"/>
                </a:lnTo>
                <a:lnTo>
                  <a:pt x="67217" y="865759"/>
                </a:lnTo>
                <a:lnTo>
                  <a:pt x="108712" y="794512"/>
                </a:lnTo>
                <a:lnTo>
                  <a:pt x="111506" y="789813"/>
                </a:lnTo>
                <a:lnTo>
                  <a:pt x="109982" y="783717"/>
                </a:lnTo>
                <a:lnTo>
                  <a:pt x="105156" y="780923"/>
                </a:lnTo>
                <a:lnTo>
                  <a:pt x="100457" y="778256"/>
                </a:lnTo>
                <a:close/>
              </a:path>
              <a:path w="111760" h="885825">
                <a:moveTo>
                  <a:pt x="55752" y="846219"/>
                </a:moveTo>
                <a:lnTo>
                  <a:pt x="47244" y="860806"/>
                </a:lnTo>
                <a:lnTo>
                  <a:pt x="64262" y="860806"/>
                </a:lnTo>
                <a:lnTo>
                  <a:pt x="55752" y="846219"/>
                </a:lnTo>
                <a:close/>
              </a:path>
              <a:path w="111760" h="885825">
                <a:moveTo>
                  <a:pt x="65659" y="829237"/>
                </a:moveTo>
                <a:lnTo>
                  <a:pt x="55752" y="846219"/>
                </a:lnTo>
                <a:lnTo>
                  <a:pt x="64262" y="860806"/>
                </a:lnTo>
                <a:lnTo>
                  <a:pt x="65659" y="860806"/>
                </a:lnTo>
                <a:lnTo>
                  <a:pt x="65659" y="829237"/>
                </a:lnTo>
                <a:close/>
              </a:path>
              <a:path w="111760" h="885825">
                <a:moveTo>
                  <a:pt x="65659" y="0"/>
                </a:moveTo>
                <a:lnTo>
                  <a:pt x="45847" y="0"/>
                </a:lnTo>
                <a:lnTo>
                  <a:pt x="45847" y="829237"/>
                </a:lnTo>
                <a:lnTo>
                  <a:pt x="55752" y="846219"/>
                </a:lnTo>
                <a:lnTo>
                  <a:pt x="65659" y="829237"/>
                </a:lnTo>
                <a:lnTo>
                  <a:pt x="65659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2" name="object 26"/>
          <p:cNvSpPr txBox="1"/>
          <p:nvPr/>
        </p:nvSpPr>
        <p:spPr>
          <a:xfrm>
            <a:off x="4012858" y="3392733"/>
            <a:ext cx="3681655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47370">
              <a:lnSpc>
                <a:spcPct val="100000"/>
              </a:lnSpc>
              <a:spcBef>
                <a:spcPts val="105"/>
              </a:spcBef>
            </a:pPr>
            <a:r>
              <a:rPr lang="ru-RU" sz="1400" b="1" spc="-10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Большая потеря времени при  ожидании  </a:t>
            </a:r>
            <a:r>
              <a:rPr lang="ru-RU" sz="1400" b="1" spc="-1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пациента </a:t>
            </a:r>
            <a:r>
              <a:rPr lang="ru-RU" sz="1400" b="1" spc="-10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очереди </a:t>
            </a:r>
            <a:r>
              <a:rPr lang="ru-RU" sz="1400" b="1" spc="-1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 забор крови в процедурный кабинет</a:t>
            </a:r>
            <a:r>
              <a:rPr lang="ru-RU" sz="1400" b="1" spc="-10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  <a:endParaRPr lang="ru-RU" sz="1400" b="1" spc="-10" dirty="0">
              <a:solidFill>
                <a:srgbClr val="FF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3" name="object 27"/>
          <p:cNvSpPr/>
          <p:nvPr/>
        </p:nvSpPr>
        <p:spPr>
          <a:xfrm>
            <a:off x="2126130" y="2139749"/>
            <a:ext cx="733425" cy="414655"/>
          </a:xfrm>
          <a:custGeom>
            <a:avLst/>
            <a:gdLst/>
            <a:ahLst/>
            <a:cxnLst/>
            <a:rect l="l" t="t" r="r" b="b"/>
            <a:pathLst>
              <a:path w="733425" h="414654">
                <a:moveTo>
                  <a:pt x="0" y="207263"/>
                </a:moveTo>
                <a:lnTo>
                  <a:pt x="18684" y="141768"/>
                </a:lnTo>
                <a:lnTo>
                  <a:pt x="70713" y="84874"/>
                </a:lnTo>
                <a:lnTo>
                  <a:pt x="107346" y="60721"/>
                </a:lnTo>
                <a:lnTo>
                  <a:pt x="150053" y="40001"/>
                </a:lnTo>
                <a:lnTo>
                  <a:pt x="198078" y="23142"/>
                </a:lnTo>
                <a:lnTo>
                  <a:pt x="250667" y="10570"/>
                </a:lnTo>
                <a:lnTo>
                  <a:pt x="307066" y="2713"/>
                </a:lnTo>
                <a:lnTo>
                  <a:pt x="366522" y="0"/>
                </a:lnTo>
                <a:lnTo>
                  <a:pt x="425977" y="2713"/>
                </a:lnTo>
                <a:lnTo>
                  <a:pt x="482376" y="10570"/>
                </a:lnTo>
                <a:lnTo>
                  <a:pt x="534965" y="23142"/>
                </a:lnTo>
                <a:lnTo>
                  <a:pt x="582990" y="40001"/>
                </a:lnTo>
                <a:lnTo>
                  <a:pt x="625697" y="60721"/>
                </a:lnTo>
                <a:lnTo>
                  <a:pt x="662330" y="84874"/>
                </a:lnTo>
                <a:lnTo>
                  <a:pt x="692136" y="112032"/>
                </a:lnTo>
                <a:lnTo>
                  <a:pt x="728247" y="173654"/>
                </a:lnTo>
                <a:lnTo>
                  <a:pt x="733043" y="207263"/>
                </a:lnTo>
                <a:lnTo>
                  <a:pt x="728247" y="240873"/>
                </a:lnTo>
                <a:lnTo>
                  <a:pt x="692136" y="302495"/>
                </a:lnTo>
                <a:lnTo>
                  <a:pt x="662330" y="329653"/>
                </a:lnTo>
                <a:lnTo>
                  <a:pt x="625697" y="353806"/>
                </a:lnTo>
                <a:lnTo>
                  <a:pt x="582990" y="374526"/>
                </a:lnTo>
                <a:lnTo>
                  <a:pt x="534965" y="391385"/>
                </a:lnTo>
                <a:lnTo>
                  <a:pt x="482376" y="403957"/>
                </a:lnTo>
                <a:lnTo>
                  <a:pt x="425977" y="411814"/>
                </a:lnTo>
                <a:lnTo>
                  <a:pt x="366522" y="414528"/>
                </a:lnTo>
                <a:lnTo>
                  <a:pt x="307066" y="411814"/>
                </a:lnTo>
                <a:lnTo>
                  <a:pt x="250667" y="403957"/>
                </a:lnTo>
                <a:lnTo>
                  <a:pt x="198078" y="391385"/>
                </a:lnTo>
                <a:lnTo>
                  <a:pt x="150053" y="374526"/>
                </a:lnTo>
                <a:lnTo>
                  <a:pt x="107346" y="353806"/>
                </a:lnTo>
                <a:lnTo>
                  <a:pt x="70713" y="329653"/>
                </a:lnTo>
                <a:lnTo>
                  <a:pt x="40907" y="302495"/>
                </a:lnTo>
                <a:lnTo>
                  <a:pt x="4796" y="240873"/>
                </a:lnTo>
                <a:lnTo>
                  <a:pt x="0" y="207263"/>
                </a:lnTo>
                <a:close/>
              </a:path>
            </a:pathLst>
          </a:custGeom>
          <a:ln w="25908">
            <a:solidFill>
              <a:srgbClr val="FF7B80"/>
            </a:solidFill>
          </a:ln>
        </p:spPr>
        <p:txBody>
          <a:bodyPr wrap="square" lIns="0" tIns="0" rIns="0" bIns="0" rtlCol="0"/>
          <a:lstStyle/>
          <a:p>
            <a:endParaRPr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4" name="object 28"/>
          <p:cNvSpPr/>
          <p:nvPr/>
        </p:nvSpPr>
        <p:spPr>
          <a:xfrm>
            <a:off x="6587022" y="5076538"/>
            <a:ext cx="733425" cy="413384"/>
          </a:xfrm>
          <a:custGeom>
            <a:avLst/>
            <a:gdLst/>
            <a:ahLst/>
            <a:cxnLst/>
            <a:rect l="l" t="t" r="r" b="b"/>
            <a:pathLst>
              <a:path w="733425" h="413385">
                <a:moveTo>
                  <a:pt x="0" y="206501"/>
                </a:moveTo>
                <a:lnTo>
                  <a:pt x="18684" y="141232"/>
                </a:lnTo>
                <a:lnTo>
                  <a:pt x="70713" y="84545"/>
                </a:lnTo>
                <a:lnTo>
                  <a:pt x="107346" y="60483"/>
                </a:lnTo>
                <a:lnTo>
                  <a:pt x="150053" y="39843"/>
                </a:lnTo>
                <a:lnTo>
                  <a:pt x="198078" y="23049"/>
                </a:lnTo>
                <a:lnTo>
                  <a:pt x="250667" y="10527"/>
                </a:lnTo>
                <a:lnTo>
                  <a:pt x="307066" y="2702"/>
                </a:lnTo>
                <a:lnTo>
                  <a:pt x="366522" y="0"/>
                </a:lnTo>
                <a:lnTo>
                  <a:pt x="425977" y="2702"/>
                </a:lnTo>
                <a:lnTo>
                  <a:pt x="482376" y="10527"/>
                </a:lnTo>
                <a:lnTo>
                  <a:pt x="534965" y="23049"/>
                </a:lnTo>
                <a:lnTo>
                  <a:pt x="582990" y="39843"/>
                </a:lnTo>
                <a:lnTo>
                  <a:pt x="625697" y="60483"/>
                </a:lnTo>
                <a:lnTo>
                  <a:pt x="662330" y="84545"/>
                </a:lnTo>
                <a:lnTo>
                  <a:pt x="692136" y="111603"/>
                </a:lnTo>
                <a:lnTo>
                  <a:pt x="728247" y="173006"/>
                </a:lnTo>
                <a:lnTo>
                  <a:pt x="733044" y="206501"/>
                </a:lnTo>
                <a:lnTo>
                  <a:pt x="728247" y="239997"/>
                </a:lnTo>
                <a:lnTo>
                  <a:pt x="692136" y="301400"/>
                </a:lnTo>
                <a:lnTo>
                  <a:pt x="662330" y="328458"/>
                </a:lnTo>
                <a:lnTo>
                  <a:pt x="625697" y="352520"/>
                </a:lnTo>
                <a:lnTo>
                  <a:pt x="582990" y="373160"/>
                </a:lnTo>
                <a:lnTo>
                  <a:pt x="534965" y="389954"/>
                </a:lnTo>
                <a:lnTo>
                  <a:pt x="482376" y="402476"/>
                </a:lnTo>
                <a:lnTo>
                  <a:pt x="425977" y="410301"/>
                </a:lnTo>
                <a:lnTo>
                  <a:pt x="366522" y="413003"/>
                </a:lnTo>
                <a:lnTo>
                  <a:pt x="307066" y="410301"/>
                </a:lnTo>
                <a:lnTo>
                  <a:pt x="250667" y="402476"/>
                </a:lnTo>
                <a:lnTo>
                  <a:pt x="198078" y="389954"/>
                </a:lnTo>
                <a:lnTo>
                  <a:pt x="150053" y="373160"/>
                </a:lnTo>
                <a:lnTo>
                  <a:pt x="107346" y="352520"/>
                </a:lnTo>
                <a:lnTo>
                  <a:pt x="70713" y="328458"/>
                </a:lnTo>
                <a:lnTo>
                  <a:pt x="40907" y="301400"/>
                </a:lnTo>
                <a:lnTo>
                  <a:pt x="4796" y="239997"/>
                </a:lnTo>
                <a:lnTo>
                  <a:pt x="0" y="206501"/>
                </a:lnTo>
                <a:close/>
              </a:path>
            </a:pathLst>
          </a:custGeom>
          <a:ln w="25908">
            <a:solidFill>
              <a:srgbClr val="FF7B80"/>
            </a:solidFill>
          </a:ln>
        </p:spPr>
        <p:txBody>
          <a:bodyPr wrap="square" lIns="0" tIns="0" rIns="0" bIns="0" rtlCol="0"/>
          <a:lstStyle/>
          <a:p>
            <a:endParaRPr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5" name="object 29"/>
          <p:cNvSpPr/>
          <p:nvPr/>
        </p:nvSpPr>
        <p:spPr>
          <a:xfrm>
            <a:off x="8361697" y="6405353"/>
            <a:ext cx="733425" cy="414655"/>
          </a:xfrm>
          <a:custGeom>
            <a:avLst/>
            <a:gdLst/>
            <a:ahLst/>
            <a:cxnLst/>
            <a:rect l="l" t="t" r="r" b="b"/>
            <a:pathLst>
              <a:path w="733425" h="414654">
                <a:moveTo>
                  <a:pt x="0" y="207263"/>
                </a:moveTo>
                <a:lnTo>
                  <a:pt x="18684" y="141768"/>
                </a:lnTo>
                <a:lnTo>
                  <a:pt x="70713" y="84874"/>
                </a:lnTo>
                <a:lnTo>
                  <a:pt x="107346" y="60721"/>
                </a:lnTo>
                <a:lnTo>
                  <a:pt x="150053" y="40001"/>
                </a:lnTo>
                <a:lnTo>
                  <a:pt x="198078" y="23142"/>
                </a:lnTo>
                <a:lnTo>
                  <a:pt x="250667" y="10570"/>
                </a:lnTo>
                <a:lnTo>
                  <a:pt x="307066" y="2713"/>
                </a:lnTo>
                <a:lnTo>
                  <a:pt x="366521" y="0"/>
                </a:lnTo>
                <a:lnTo>
                  <a:pt x="425977" y="2713"/>
                </a:lnTo>
                <a:lnTo>
                  <a:pt x="482376" y="10570"/>
                </a:lnTo>
                <a:lnTo>
                  <a:pt x="534965" y="23142"/>
                </a:lnTo>
                <a:lnTo>
                  <a:pt x="582990" y="40001"/>
                </a:lnTo>
                <a:lnTo>
                  <a:pt x="625697" y="60721"/>
                </a:lnTo>
                <a:lnTo>
                  <a:pt x="662330" y="84874"/>
                </a:lnTo>
                <a:lnTo>
                  <a:pt x="692136" y="112032"/>
                </a:lnTo>
                <a:lnTo>
                  <a:pt x="728247" y="173654"/>
                </a:lnTo>
                <a:lnTo>
                  <a:pt x="733043" y="207263"/>
                </a:lnTo>
                <a:lnTo>
                  <a:pt x="728247" y="240873"/>
                </a:lnTo>
                <a:lnTo>
                  <a:pt x="692136" y="302495"/>
                </a:lnTo>
                <a:lnTo>
                  <a:pt x="662330" y="329653"/>
                </a:lnTo>
                <a:lnTo>
                  <a:pt x="625697" y="353806"/>
                </a:lnTo>
                <a:lnTo>
                  <a:pt x="582990" y="374526"/>
                </a:lnTo>
                <a:lnTo>
                  <a:pt x="534965" y="391385"/>
                </a:lnTo>
                <a:lnTo>
                  <a:pt x="482376" y="403957"/>
                </a:lnTo>
                <a:lnTo>
                  <a:pt x="425977" y="411814"/>
                </a:lnTo>
                <a:lnTo>
                  <a:pt x="366521" y="414527"/>
                </a:lnTo>
                <a:lnTo>
                  <a:pt x="307066" y="411814"/>
                </a:lnTo>
                <a:lnTo>
                  <a:pt x="250667" y="403957"/>
                </a:lnTo>
                <a:lnTo>
                  <a:pt x="198078" y="391385"/>
                </a:lnTo>
                <a:lnTo>
                  <a:pt x="150053" y="374526"/>
                </a:lnTo>
                <a:lnTo>
                  <a:pt x="107346" y="353806"/>
                </a:lnTo>
                <a:lnTo>
                  <a:pt x="70713" y="329653"/>
                </a:lnTo>
                <a:lnTo>
                  <a:pt x="40907" y="302495"/>
                </a:lnTo>
                <a:lnTo>
                  <a:pt x="4796" y="240873"/>
                </a:lnTo>
                <a:lnTo>
                  <a:pt x="0" y="207263"/>
                </a:lnTo>
                <a:close/>
              </a:path>
            </a:pathLst>
          </a:custGeom>
          <a:ln w="25908">
            <a:solidFill>
              <a:srgbClr val="FF7B80"/>
            </a:solidFill>
          </a:ln>
        </p:spPr>
        <p:txBody>
          <a:bodyPr wrap="square" lIns="0" tIns="0" rIns="0" bIns="0" rtlCol="0"/>
          <a:lstStyle/>
          <a:p>
            <a:endParaRPr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1" name="object 6"/>
          <p:cNvSpPr txBox="1"/>
          <p:nvPr/>
        </p:nvSpPr>
        <p:spPr>
          <a:xfrm>
            <a:off x="3782293" y="1573513"/>
            <a:ext cx="4112515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ru-RU" sz="1400" b="1" spc="-1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Перед </a:t>
            </a:r>
            <a:r>
              <a:rPr lang="ru-RU" sz="1400" b="1" spc="-1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процессом взятия крови данные пациентов  записывают в четыре разные </a:t>
            </a:r>
            <a:r>
              <a:rPr lang="ru-RU" sz="1400" b="1" spc="-1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журнала </a:t>
            </a:r>
            <a:r>
              <a:rPr lang="ru-RU" sz="1400" b="1" spc="-1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за счет этого приходится  увеличить количество дежурных  на время забора крови </a:t>
            </a:r>
          </a:p>
        </p:txBody>
      </p:sp>
      <p:sp>
        <p:nvSpPr>
          <p:cNvPr id="42" name="object 7"/>
          <p:cNvSpPr txBox="1"/>
          <p:nvPr/>
        </p:nvSpPr>
        <p:spPr>
          <a:xfrm>
            <a:off x="8805327" y="3333656"/>
            <a:ext cx="162687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610"/>
              </a:spcBef>
            </a:pPr>
            <a:r>
              <a:rPr sz="800" spc="-5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Вход</a:t>
            </a:r>
            <a:r>
              <a:rPr sz="800" spc="-5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sz="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–</a:t>
            </a:r>
            <a:r>
              <a:rPr sz="800" spc="-75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sz="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</a:p>
          <a:p>
            <a:pPr marL="3175" algn="ctr">
              <a:lnSpc>
                <a:spcPct val="100000"/>
              </a:lnSpc>
            </a:pPr>
            <a:r>
              <a:rPr sz="800" spc="-5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В</a:t>
            </a:r>
            <a:r>
              <a:rPr lang="ru-RU" sz="800" spc="-5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ых</a:t>
            </a:r>
            <a:r>
              <a:rPr sz="800" spc="-5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од</a:t>
            </a:r>
            <a:r>
              <a:rPr sz="800" spc="-5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-1</a:t>
            </a:r>
            <a:endParaRPr sz="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6" name="object 10"/>
          <p:cNvSpPr txBox="1"/>
          <p:nvPr/>
        </p:nvSpPr>
        <p:spPr>
          <a:xfrm>
            <a:off x="8229602" y="6477000"/>
            <a:ext cx="100901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605"/>
              </a:spcBef>
            </a:pPr>
            <a:r>
              <a:rPr sz="800" spc="-5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Вход</a:t>
            </a:r>
            <a:r>
              <a:rPr sz="800" spc="-5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sz="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–</a:t>
            </a:r>
            <a:r>
              <a:rPr sz="800" spc="-75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  <a:endParaRPr sz="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800" spc="-5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Выход </a:t>
            </a:r>
            <a:r>
              <a:rPr sz="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sz="800" spc="-75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endParaRPr sz="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8" name="object 12"/>
          <p:cNvSpPr txBox="1"/>
          <p:nvPr/>
        </p:nvSpPr>
        <p:spPr>
          <a:xfrm>
            <a:off x="4868637" y="5976627"/>
            <a:ext cx="2641391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ru-RU" sz="1600" b="1" spc="-5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Н</a:t>
            </a:r>
            <a:r>
              <a:rPr lang="ru-RU" sz="1600" b="1" spc="-5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ехватка </a:t>
            </a:r>
            <a:r>
              <a:rPr lang="ru-RU" sz="1600" b="1" spc="-5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талонов на процесс  </a:t>
            </a:r>
            <a:r>
              <a:rPr lang="ru-RU" b="1" spc="-5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сдачи</a:t>
            </a:r>
            <a:r>
              <a:rPr lang="ru-RU" sz="1600" b="1" spc="-5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крови.</a:t>
            </a:r>
            <a:endParaRPr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2" name="object 14"/>
          <p:cNvSpPr txBox="1"/>
          <p:nvPr/>
        </p:nvSpPr>
        <p:spPr>
          <a:xfrm>
            <a:off x="1764334" y="2195800"/>
            <a:ext cx="155067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sz="800" spc="-5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Вход</a:t>
            </a:r>
            <a:r>
              <a:rPr sz="800" spc="-5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sz="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–</a:t>
            </a:r>
            <a:r>
              <a:rPr sz="800" spc="-75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endParaRPr sz="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lnSpc>
                <a:spcPct val="100000"/>
              </a:lnSpc>
            </a:pPr>
            <a:r>
              <a:rPr sz="800" spc="-5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Выход </a:t>
            </a:r>
            <a:r>
              <a:rPr sz="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sz="800" spc="-75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</a:t>
            </a:r>
            <a:endParaRPr sz="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4006" y="4234659"/>
            <a:ext cx="39930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/>
              <a:t>Из-за отсутствия администратора  происходит бесконтрольная  выдача талонов . </a:t>
            </a:r>
            <a:r>
              <a:rPr lang="ru-RU" sz="1050" b="1" dirty="0" smtClean="0"/>
              <a:t>В связи с чем пациенты приходят не по записи ,образовывается огромное скопление пациентов в коридоре, очередь состоит из тех кто по записи и без.</a:t>
            </a:r>
            <a:endParaRPr lang="ru-RU" sz="1050" b="1" dirty="0"/>
          </a:p>
        </p:txBody>
      </p:sp>
      <p:sp>
        <p:nvSpPr>
          <p:cNvPr id="51" name="object 23"/>
          <p:cNvSpPr/>
          <p:nvPr/>
        </p:nvSpPr>
        <p:spPr>
          <a:xfrm rot="11509173">
            <a:off x="7944989" y="1974370"/>
            <a:ext cx="890905" cy="284480"/>
          </a:xfrm>
          <a:custGeom>
            <a:avLst/>
            <a:gdLst/>
            <a:ahLst/>
            <a:cxnLst/>
            <a:rect l="l" t="t" r="r" b="b"/>
            <a:pathLst>
              <a:path w="890904" h="284480">
                <a:moveTo>
                  <a:pt x="834083" y="250814"/>
                </a:moveTo>
                <a:lnTo>
                  <a:pt x="778763" y="265302"/>
                </a:lnTo>
                <a:lnTo>
                  <a:pt x="775588" y="270763"/>
                </a:lnTo>
                <a:lnTo>
                  <a:pt x="776985" y="276098"/>
                </a:lnTo>
                <a:lnTo>
                  <a:pt x="778382" y="281304"/>
                </a:lnTo>
                <a:lnTo>
                  <a:pt x="783843" y="284479"/>
                </a:lnTo>
                <a:lnTo>
                  <a:pt x="874918" y="260603"/>
                </a:lnTo>
                <a:lnTo>
                  <a:pt x="869314" y="260603"/>
                </a:lnTo>
                <a:lnTo>
                  <a:pt x="834083" y="250814"/>
                </a:lnTo>
                <a:close/>
              </a:path>
              <a:path w="890904" h="284480">
                <a:moveTo>
                  <a:pt x="852987" y="245863"/>
                </a:moveTo>
                <a:lnTo>
                  <a:pt x="834083" y="250814"/>
                </a:lnTo>
                <a:lnTo>
                  <a:pt x="869314" y="260603"/>
                </a:lnTo>
                <a:lnTo>
                  <a:pt x="870026" y="258063"/>
                </a:lnTo>
                <a:lnTo>
                  <a:pt x="864869" y="258063"/>
                </a:lnTo>
                <a:lnTo>
                  <a:pt x="852987" y="245863"/>
                </a:lnTo>
                <a:close/>
              </a:path>
              <a:path w="890904" h="284480">
                <a:moveTo>
                  <a:pt x="807465" y="176911"/>
                </a:moveTo>
                <a:lnTo>
                  <a:pt x="799591" y="184530"/>
                </a:lnTo>
                <a:lnTo>
                  <a:pt x="799464" y="190880"/>
                </a:lnTo>
                <a:lnTo>
                  <a:pt x="839197" y="231703"/>
                </a:lnTo>
                <a:lnTo>
                  <a:pt x="874649" y="241553"/>
                </a:lnTo>
                <a:lnTo>
                  <a:pt x="869314" y="260603"/>
                </a:lnTo>
                <a:lnTo>
                  <a:pt x="874918" y="260603"/>
                </a:lnTo>
                <a:lnTo>
                  <a:pt x="890904" y="256412"/>
                </a:lnTo>
                <a:lnTo>
                  <a:pt x="813688" y="177037"/>
                </a:lnTo>
                <a:lnTo>
                  <a:pt x="807465" y="176911"/>
                </a:lnTo>
                <a:close/>
              </a:path>
              <a:path w="890904" h="284480">
                <a:moveTo>
                  <a:pt x="869441" y="241553"/>
                </a:moveTo>
                <a:lnTo>
                  <a:pt x="852987" y="245863"/>
                </a:lnTo>
                <a:lnTo>
                  <a:pt x="864869" y="258063"/>
                </a:lnTo>
                <a:lnTo>
                  <a:pt x="869441" y="241553"/>
                </a:lnTo>
                <a:close/>
              </a:path>
              <a:path w="890904" h="284480">
                <a:moveTo>
                  <a:pt x="874649" y="241553"/>
                </a:moveTo>
                <a:lnTo>
                  <a:pt x="869441" y="241553"/>
                </a:lnTo>
                <a:lnTo>
                  <a:pt x="864869" y="258063"/>
                </a:lnTo>
                <a:lnTo>
                  <a:pt x="870026" y="258063"/>
                </a:lnTo>
                <a:lnTo>
                  <a:pt x="874649" y="241553"/>
                </a:lnTo>
                <a:close/>
              </a:path>
              <a:path w="890904" h="284480">
                <a:moveTo>
                  <a:pt x="5333" y="0"/>
                </a:moveTo>
                <a:lnTo>
                  <a:pt x="0" y="19050"/>
                </a:lnTo>
                <a:lnTo>
                  <a:pt x="834083" y="250814"/>
                </a:lnTo>
                <a:lnTo>
                  <a:pt x="852987" y="245863"/>
                </a:lnTo>
                <a:lnTo>
                  <a:pt x="839197" y="231703"/>
                </a:lnTo>
                <a:lnTo>
                  <a:pt x="5333" y="0"/>
                </a:lnTo>
                <a:close/>
              </a:path>
              <a:path w="890904" h="284480">
                <a:moveTo>
                  <a:pt x="839197" y="231703"/>
                </a:moveTo>
                <a:lnTo>
                  <a:pt x="852987" y="245863"/>
                </a:lnTo>
                <a:lnTo>
                  <a:pt x="869441" y="241553"/>
                </a:lnTo>
                <a:lnTo>
                  <a:pt x="874649" y="241553"/>
                </a:lnTo>
                <a:lnTo>
                  <a:pt x="839197" y="231703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05881" y="4598285"/>
            <a:ext cx="21857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95"/>
              </a:spcBef>
            </a:pPr>
            <a:r>
              <a:rPr lang="ru-RU" sz="1600" b="1" spc="-1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Частый сбой работы терминала.</a:t>
            </a:r>
            <a:endParaRPr lang="ru-RU" sz="1050" b="1" spc="-1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7" name="object 21"/>
          <p:cNvSpPr/>
          <p:nvPr/>
        </p:nvSpPr>
        <p:spPr>
          <a:xfrm rot="12134966">
            <a:off x="4347086" y="4730778"/>
            <a:ext cx="1075565" cy="364257"/>
          </a:xfrm>
          <a:custGeom>
            <a:avLst/>
            <a:gdLst/>
            <a:ahLst/>
            <a:cxnLst/>
            <a:rect l="l" t="t" r="r" b="b"/>
            <a:pathLst>
              <a:path w="792479" h="401320">
                <a:moveTo>
                  <a:pt x="737076" y="23995"/>
                </a:moveTo>
                <a:lnTo>
                  <a:pt x="0" y="383476"/>
                </a:lnTo>
                <a:lnTo>
                  <a:pt x="8636" y="401281"/>
                </a:lnTo>
                <a:lnTo>
                  <a:pt x="745830" y="41802"/>
                </a:lnTo>
                <a:lnTo>
                  <a:pt x="756753" y="25460"/>
                </a:lnTo>
                <a:lnTo>
                  <a:pt x="737076" y="23995"/>
                </a:lnTo>
                <a:close/>
              </a:path>
              <a:path w="792479" h="401320">
                <a:moveTo>
                  <a:pt x="788346" y="7937"/>
                </a:moveTo>
                <a:lnTo>
                  <a:pt x="770001" y="7937"/>
                </a:lnTo>
                <a:lnTo>
                  <a:pt x="778764" y="25742"/>
                </a:lnTo>
                <a:lnTo>
                  <a:pt x="745830" y="41802"/>
                </a:lnTo>
                <a:lnTo>
                  <a:pt x="714121" y="89242"/>
                </a:lnTo>
                <a:lnTo>
                  <a:pt x="715264" y="95389"/>
                </a:lnTo>
                <a:lnTo>
                  <a:pt x="724408" y="101473"/>
                </a:lnTo>
                <a:lnTo>
                  <a:pt x="730504" y="100241"/>
                </a:lnTo>
                <a:lnTo>
                  <a:pt x="792099" y="8216"/>
                </a:lnTo>
                <a:lnTo>
                  <a:pt x="788346" y="7937"/>
                </a:lnTo>
                <a:close/>
              </a:path>
              <a:path w="792479" h="401320">
                <a:moveTo>
                  <a:pt x="756753" y="25460"/>
                </a:moveTo>
                <a:lnTo>
                  <a:pt x="745830" y="41802"/>
                </a:lnTo>
                <a:lnTo>
                  <a:pt x="776758" y="26720"/>
                </a:lnTo>
                <a:lnTo>
                  <a:pt x="773684" y="26720"/>
                </a:lnTo>
                <a:lnTo>
                  <a:pt x="756753" y="25460"/>
                </a:lnTo>
                <a:close/>
              </a:path>
              <a:path w="792479" h="401320">
                <a:moveTo>
                  <a:pt x="766191" y="11341"/>
                </a:moveTo>
                <a:lnTo>
                  <a:pt x="756753" y="25460"/>
                </a:lnTo>
                <a:lnTo>
                  <a:pt x="773684" y="26720"/>
                </a:lnTo>
                <a:lnTo>
                  <a:pt x="766191" y="11341"/>
                </a:lnTo>
                <a:close/>
              </a:path>
              <a:path w="792479" h="401320">
                <a:moveTo>
                  <a:pt x="771676" y="11341"/>
                </a:moveTo>
                <a:lnTo>
                  <a:pt x="766191" y="11341"/>
                </a:lnTo>
                <a:lnTo>
                  <a:pt x="773684" y="26720"/>
                </a:lnTo>
                <a:lnTo>
                  <a:pt x="776758" y="26720"/>
                </a:lnTo>
                <a:lnTo>
                  <a:pt x="778764" y="25742"/>
                </a:lnTo>
                <a:lnTo>
                  <a:pt x="771676" y="11341"/>
                </a:lnTo>
                <a:close/>
              </a:path>
              <a:path w="792479" h="401320">
                <a:moveTo>
                  <a:pt x="770001" y="7937"/>
                </a:moveTo>
                <a:lnTo>
                  <a:pt x="737076" y="23995"/>
                </a:lnTo>
                <a:lnTo>
                  <a:pt x="756753" y="25460"/>
                </a:lnTo>
                <a:lnTo>
                  <a:pt x="766191" y="11341"/>
                </a:lnTo>
                <a:lnTo>
                  <a:pt x="771676" y="11341"/>
                </a:lnTo>
                <a:lnTo>
                  <a:pt x="770001" y="7937"/>
                </a:lnTo>
                <a:close/>
              </a:path>
              <a:path w="792479" h="401320">
                <a:moveTo>
                  <a:pt x="681736" y="0"/>
                </a:moveTo>
                <a:lnTo>
                  <a:pt x="676910" y="4102"/>
                </a:lnTo>
                <a:lnTo>
                  <a:pt x="676148" y="15011"/>
                </a:lnTo>
                <a:lnTo>
                  <a:pt x="680212" y="19761"/>
                </a:lnTo>
                <a:lnTo>
                  <a:pt x="737076" y="23995"/>
                </a:lnTo>
                <a:lnTo>
                  <a:pt x="770001" y="7937"/>
                </a:lnTo>
                <a:lnTo>
                  <a:pt x="788346" y="7937"/>
                </a:lnTo>
                <a:lnTo>
                  <a:pt x="681736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8" name="object 27"/>
          <p:cNvSpPr/>
          <p:nvPr/>
        </p:nvSpPr>
        <p:spPr>
          <a:xfrm>
            <a:off x="4294457" y="6398452"/>
            <a:ext cx="733425" cy="414655"/>
          </a:xfrm>
          <a:custGeom>
            <a:avLst/>
            <a:gdLst/>
            <a:ahLst/>
            <a:cxnLst/>
            <a:rect l="l" t="t" r="r" b="b"/>
            <a:pathLst>
              <a:path w="733425" h="414654">
                <a:moveTo>
                  <a:pt x="0" y="207263"/>
                </a:moveTo>
                <a:lnTo>
                  <a:pt x="18684" y="141768"/>
                </a:lnTo>
                <a:lnTo>
                  <a:pt x="70713" y="84874"/>
                </a:lnTo>
                <a:lnTo>
                  <a:pt x="107346" y="60721"/>
                </a:lnTo>
                <a:lnTo>
                  <a:pt x="150053" y="40001"/>
                </a:lnTo>
                <a:lnTo>
                  <a:pt x="198078" y="23142"/>
                </a:lnTo>
                <a:lnTo>
                  <a:pt x="250667" y="10570"/>
                </a:lnTo>
                <a:lnTo>
                  <a:pt x="307066" y="2713"/>
                </a:lnTo>
                <a:lnTo>
                  <a:pt x="366522" y="0"/>
                </a:lnTo>
                <a:lnTo>
                  <a:pt x="425977" y="2713"/>
                </a:lnTo>
                <a:lnTo>
                  <a:pt x="482376" y="10570"/>
                </a:lnTo>
                <a:lnTo>
                  <a:pt x="534965" y="23142"/>
                </a:lnTo>
                <a:lnTo>
                  <a:pt x="582990" y="40001"/>
                </a:lnTo>
                <a:lnTo>
                  <a:pt x="625697" y="60721"/>
                </a:lnTo>
                <a:lnTo>
                  <a:pt x="662330" y="84874"/>
                </a:lnTo>
                <a:lnTo>
                  <a:pt x="692136" y="112032"/>
                </a:lnTo>
                <a:lnTo>
                  <a:pt x="728247" y="173654"/>
                </a:lnTo>
                <a:lnTo>
                  <a:pt x="733043" y="207263"/>
                </a:lnTo>
                <a:lnTo>
                  <a:pt x="728247" y="240873"/>
                </a:lnTo>
                <a:lnTo>
                  <a:pt x="692136" y="302495"/>
                </a:lnTo>
                <a:lnTo>
                  <a:pt x="662330" y="329653"/>
                </a:lnTo>
                <a:lnTo>
                  <a:pt x="625697" y="353806"/>
                </a:lnTo>
                <a:lnTo>
                  <a:pt x="582990" y="374526"/>
                </a:lnTo>
                <a:lnTo>
                  <a:pt x="534965" y="391385"/>
                </a:lnTo>
                <a:lnTo>
                  <a:pt x="482376" y="403957"/>
                </a:lnTo>
                <a:lnTo>
                  <a:pt x="425977" y="411814"/>
                </a:lnTo>
                <a:lnTo>
                  <a:pt x="366522" y="414528"/>
                </a:lnTo>
                <a:lnTo>
                  <a:pt x="307066" y="411814"/>
                </a:lnTo>
                <a:lnTo>
                  <a:pt x="250667" y="403957"/>
                </a:lnTo>
                <a:lnTo>
                  <a:pt x="198078" y="391385"/>
                </a:lnTo>
                <a:lnTo>
                  <a:pt x="150053" y="374526"/>
                </a:lnTo>
                <a:lnTo>
                  <a:pt x="107346" y="353806"/>
                </a:lnTo>
                <a:lnTo>
                  <a:pt x="70713" y="329653"/>
                </a:lnTo>
                <a:lnTo>
                  <a:pt x="40907" y="302495"/>
                </a:lnTo>
                <a:lnTo>
                  <a:pt x="4796" y="240873"/>
                </a:lnTo>
                <a:lnTo>
                  <a:pt x="0" y="207263"/>
                </a:lnTo>
                <a:close/>
              </a:path>
            </a:pathLst>
          </a:custGeom>
          <a:ln w="25908">
            <a:solidFill>
              <a:srgbClr val="FF7B80"/>
            </a:solidFill>
          </a:ln>
        </p:spPr>
        <p:txBody>
          <a:bodyPr wrap="square" lIns="0" tIns="0" rIns="0" bIns="0" rtlCol="0"/>
          <a:lstStyle/>
          <a:p>
            <a:endParaRPr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9" name="object 28"/>
          <p:cNvSpPr/>
          <p:nvPr/>
        </p:nvSpPr>
        <p:spPr>
          <a:xfrm>
            <a:off x="9227533" y="3256166"/>
            <a:ext cx="733425" cy="413384"/>
          </a:xfrm>
          <a:custGeom>
            <a:avLst/>
            <a:gdLst/>
            <a:ahLst/>
            <a:cxnLst/>
            <a:rect l="l" t="t" r="r" b="b"/>
            <a:pathLst>
              <a:path w="733425" h="413385">
                <a:moveTo>
                  <a:pt x="0" y="206501"/>
                </a:moveTo>
                <a:lnTo>
                  <a:pt x="18684" y="141232"/>
                </a:lnTo>
                <a:lnTo>
                  <a:pt x="70713" y="84545"/>
                </a:lnTo>
                <a:lnTo>
                  <a:pt x="107346" y="60483"/>
                </a:lnTo>
                <a:lnTo>
                  <a:pt x="150053" y="39843"/>
                </a:lnTo>
                <a:lnTo>
                  <a:pt x="198078" y="23049"/>
                </a:lnTo>
                <a:lnTo>
                  <a:pt x="250667" y="10527"/>
                </a:lnTo>
                <a:lnTo>
                  <a:pt x="307066" y="2702"/>
                </a:lnTo>
                <a:lnTo>
                  <a:pt x="366522" y="0"/>
                </a:lnTo>
                <a:lnTo>
                  <a:pt x="425977" y="2702"/>
                </a:lnTo>
                <a:lnTo>
                  <a:pt x="482376" y="10527"/>
                </a:lnTo>
                <a:lnTo>
                  <a:pt x="534965" y="23049"/>
                </a:lnTo>
                <a:lnTo>
                  <a:pt x="582990" y="39843"/>
                </a:lnTo>
                <a:lnTo>
                  <a:pt x="625697" y="60483"/>
                </a:lnTo>
                <a:lnTo>
                  <a:pt x="662330" y="84545"/>
                </a:lnTo>
                <a:lnTo>
                  <a:pt x="692136" y="111603"/>
                </a:lnTo>
                <a:lnTo>
                  <a:pt x="728247" y="173006"/>
                </a:lnTo>
                <a:lnTo>
                  <a:pt x="733044" y="206501"/>
                </a:lnTo>
                <a:lnTo>
                  <a:pt x="728247" y="239997"/>
                </a:lnTo>
                <a:lnTo>
                  <a:pt x="692136" y="301400"/>
                </a:lnTo>
                <a:lnTo>
                  <a:pt x="662330" y="328458"/>
                </a:lnTo>
                <a:lnTo>
                  <a:pt x="625697" y="352520"/>
                </a:lnTo>
                <a:lnTo>
                  <a:pt x="582990" y="373160"/>
                </a:lnTo>
                <a:lnTo>
                  <a:pt x="534965" y="389954"/>
                </a:lnTo>
                <a:lnTo>
                  <a:pt x="482376" y="402476"/>
                </a:lnTo>
                <a:lnTo>
                  <a:pt x="425977" y="410301"/>
                </a:lnTo>
                <a:lnTo>
                  <a:pt x="366522" y="413003"/>
                </a:lnTo>
                <a:lnTo>
                  <a:pt x="307066" y="410301"/>
                </a:lnTo>
                <a:lnTo>
                  <a:pt x="250667" y="402476"/>
                </a:lnTo>
                <a:lnTo>
                  <a:pt x="198078" y="389954"/>
                </a:lnTo>
                <a:lnTo>
                  <a:pt x="150053" y="373160"/>
                </a:lnTo>
                <a:lnTo>
                  <a:pt x="107346" y="352520"/>
                </a:lnTo>
                <a:lnTo>
                  <a:pt x="70713" y="328458"/>
                </a:lnTo>
                <a:lnTo>
                  <a:pt x="40907" y="301400"/>
                </a:lnTo>
                <a:lnTo>
                  <a:pt x="4796" y="239997"/>
                </a:lnTo>
                <a:lnTo>
                  <a:pt x="0" y="206501"/>
                </a:lnTo>
                <a:close/>
              </a:path>
            </a:pathLst>
          </a:custGeom>
          <a:ln w="25908">
            <a:solidFill>
              <a:srgbClr val="FF7B80"/>
            </a:solidFill>
          </a:ln>
        </p:spPr>
        <p:txBody>
          <a:bodyPr wrap="square" lIns="0" tIns="0" rIns="0" bIns="0" rtlCol="0"/>
          <a:lstStyle/>
          <a:p>
            <a:endParaRPr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0" name="object 27"/>
          <p:cNvSpPr/>
          <p:nvPr/>
        </p:nvSpPr>
        <p:spPr>
          <a:xfrm>
            <a:off x="2278749" y="5285101"/>
            <a:ext cx="733425" cy="414655"/>
          </a:xfrm>
          <a:custGeom>
            <a:avLst/>
            <a:gdLst/>
            <a:ahLst/>
            <a:cxnLst/>
            <a:rect l="l" t="t" r="r" b="b"/>
            <a:pathLst>
              <a:path w="733425" h="414654">
                <a:moveTo>
                  <a:pt x="0" y="207263"/>
                </a:moveTo>
                <a:lnTo>
                  <a:pt x="18684" y="141768"/>
                </a:lnTo>
                <a:lnTo>
                  <a:pt x="70713" y="84874"/>
                </a:lnTo>
                <a:lnTo>
                  <a:pt x="107346" y="60721"/>
                </a:lnTo>
                <a:lnTo>
                  <a:pt x="150053" y="40001"/>
                </a:lnTo>
                <a:lnTo>
                  <a:pt x="198078" y="23142"/>
                </a:lnTo>
                <a:lnTo>
                  <a:pt x="250667" y="10570"/>
                </a:lnTo>
                <a:lnTo>
                  <a:pt x="307066" y="2713"/>
                </a:lnTo>
                <a:lnTo>
                  <a:pt x="366522" y="0"/>
                </a:lnTo>
                <a:lnTo>
                  <a:pt x="425977" y="2713"/>
                </a:lnTo>
                <a:lnTo>
                  <a:pt x="482376" y="10570"/>
                </a:lnTo>
                <a:lnTo>
                  <a:pt x="534965" y="23142"/>
                </a:lnTo>
                <a:lnTo>
                  <a:pt x="582990" y="40001"/>
                </a:lnTo>
                <a:lnTo>
                  <a:pt x="625697" y="60721"/>
                </a:lnTo>
                <a:lnTo>
                  <a:pt x="662330" y="84874"/>
                </a:lnTo>
                <a:lnTo>
                  <a:pt x="692136" y="112032"/>
                </a:lnTo>
                <a:lnTo>
                  <a:pt x="728247" y="173654"/>
                </a:lnTo>
                <a:lnTo>
                  <a:pt x="733043" y="207263"/>
                </a:lnTo>
                <a:lnTo>
                  <a:pt x="728247" y="240873"/>
                </a:lnTo>
                <a:lnTo>
                  <a:pt x="692136" y="302495"/>
                </a:lnTo>
                <a:lnTo>
                  <a:pt x="662330" y="329653"/>
                </a:lnTo>
                <a:lnTo>
                  <a:pt x="625697" y="353806"/>
                </a:lnTo>
                <a:lnTo>
                  <a:pt x="582990" y="374526"/>
                </a:lnTo>
                <a:lnTo>
                  <a:pt x="534965" y="391385"/>
                </a:lnTo>
                <a:lnTo>
                  <a:pt x="482376" y="403957"/>
                </a:lnTo>
                <a:lnTo>
                  <a:pt x="425977" y="411814"/>
                </a:lnTo>
                <a:lnTo>
                  <a:pt x="366522" y="414528"/>
                </a:lnTo>
                <a:lnTo>
                  <a:pt x="307066" y="411814"/>
                </a:lnTo>
                <a:lnTo>
                  <a:pt x="250667" y="403957"/>
                </a:lnTo>
                <a:lnTo>
                  <a:pt x="198078" y="391385"/>
                </a:lnTo>
                <a:lnTo>
                  <a:pt x="150053" y="374526"/>
                </a:lnTo>
                <a:lnTo>
                  <a:pt x="107346" y="353806"/>
                </a:lnTo>
                <a:lnTo>
                  <a:pt x="70713" y="329653"/>
                </a:lnTo>
                <a:lnTo>
                  <a:pt x="40907" y="302495"/>
                </a:lnTo>
                <a:lnTo>
                  <a:pt x="4796" y="240873"/>
                </a:lnTo>
                <a:lnTo>
                  <a:pt x="0" y="207263"/>
                </a:lnTo>
                <a:close/>
              </a:path>
            </a:pathLst>
          </a:custGeom>
          <a:ln w="25908">
            <a:solidFill>
              <a:srgbClr val="FF7B80"/>
            </a:solidFill>
          </a:ln>
        </p:spPr>
        <p:txBody>
          <a:bodyPr wrap="square" lIns="0" tIns="0" rIns="0" bIns="0" rtlCol="0"/>
          <a:lstStyle/>
          <a:p>
            <a:endParaRPr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37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8" grpId="0"/>
      <p:bldP spid="19" grpId="0"/>
      <p:bldP spid="20" grpId="0"/>
      <p:bldP spid="21" grpId="0" animBg="1"/>
      <p:bldP spid="23" grpId="0" animBg="1"/>
      <p:bldP spid="25" grpId="0" animBg="1"/>
      <p:bldP spid="28" grpId="0" animBg="1"/>
      <p:bldP spid="31" grpId="0" animBg="1"/>
      <p:bldP spid="32" grpId="0"/>
      <p:bldP spid="33" grpId="0" animBg="1"/>
      <p:bldP spid="34" grpId="0" animBg="1"/>
      <p:bldP spid="35" grpId="0" animBg="1"/>
      <p:bldP spid="41" grpId="0"/>
      <p:bldP spid="42" grpId="0"/>
      <p:bldP spid="46" grpId="0"/>
      <p:bldP spid="48" grpId="0"/>
      <p:bldP spid="52" grpId="0"/>
      <p:bldP spid="51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381000" y="381000"/>
            <a:ext cx="9829800" cy="1001752"/>
          </a:xfrm>
          <a:custGeom>
            <a:avLst/>
            <a:gdLst/>
            <a:ahLst/>
            <a:cxnLst/>
            <a:rect l="l" t="t" r="r" b="b"/>
            <a:pathLst>
              <a:path w="7242175" h="745490">
                <a:moveTo>
                  <a:pt x="7242048" y="0"/>
                </a:moveTo>
                <a:lnTo>
                  <a:pt x="325628" y="0"/>
                </a:lnTo>
                <a:lnTo>
                  <a:pt x="277507" y="3530"/>
                </a:lnTo>
                <a:lnTo>
                  <a:pt x="231580" y="13787"/>
                </a:lnTo>
                <a:lnTo>
                  <a:pt x="188349" y="30265"/>
                </a:lnTo>
                <a:lnTo>
                  <a:pt x="148317" y="52462"/>
                </a:lnTo>
                <a:lnTo>
                  <a:pt x="111989" y="79873"/>
                </a:lnTo>
                <a:lnTo>
                  <a:pt x="79869" y="111995"/>
                </a:lnTo>
                <a:lnTo>
                  <a:pt x="52459" y="148323"/>
                </a:lnTo>
                <a:lnTo>
                  <a:pt x="30263" y="188354"/>
                </a:lnTo>
                <a:lnTo>
                  <a:pt x="13786" y="231585"/>
                </a:lnTo>
                <a:lnTo>
                  <a:pt x="3530" y="277510"/>
                </a:lnTo>
                <a:lnTo>
                  <a:pt x="0" y="325627"/>
                </a:lnTo>
                <a:lnTo>
                  <a:pt x="0" y="745235"/>
                </a:lnTo>
                <a:lnTo>
                  <a:pt x="6916420" y="745235"/>
                </a:lnTo>
                <a:lnTo>
                  <a:pt x="6964537" y="741705"/>
                </a:lnTo>
                <a:lnTo>
                  <a:pt x="7010462" y="731448"/>
                </a:lnTo>
                <a:lnTo>
                  <a:pt x="7053693" y="714970"/>
                </a:lnTo>
                <a:lnTo>
                  <a:pt x="7093724" y="692773"/>
                </a:lnTo>
                <a:lnTo>
                  <a:pt x="7130052" y="665362"/>
                </a:lnTo>
                <a:lnTo>
                  <a:pt x="7162174" y="633240"/>
                </a:lnTo>
                <a:lnTo>
                  <a:pt x="7189585" y="596912"/>
                </a:lnTo>
                <a:lnTo>
                  <a:pt x="7211782" y="556881"/>
                </a:lnTo>
                <a:lnTo>
                  <a:pt x="7228260" y="513650"/>
                </a:lnTo>
                <a:lnTo>
                  <a:pt x="7238517" y="467725"/>
                </a:lnTo>
                <a:lnTo>
                  <a:pt x="7242048" y="419607"/>
                </a:lnTo>
                <a:lnTo>
                  <a:pt x="7242048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59541" y="310244"/>
            <a:ext cx="9556059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dirty="0" smtClean="0">
                <a:solidFill>
                  <a:srgbClr val="FFFFFF"/>
                </a:solidFill>
              </a:rPr>
              <a:t> </a:t>
            </a:r>
            <a:r>
              <a:rPr lang="ru-RU" sz="1800" dirty="0" smtClean="0">
                <a:solidFill>
                  <a:srgbClr val="FFFFFF"/>
                </a:solidFill>
              </a:rPr>
              <a:t>Карты ПСЦ (текущее состояние)</a:t>
            </a: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300" dirty="0" smtClean="0">
                <a:solidFill>
                  <a:srgbClr val="FFFFFF"/>
                </a:solidFill>
              </a:rPr>
              <a:t>Организация процесса забора крови взрослого населения</a:t>
            </a:r>
            <a:endParaRPr sz="2300" dirty="0"/>
          </a:p>
        </p:txBody>
      </p:sp>
      <p:sp>
        <p:nvSpPr>
          <p:cNvPr id="8" name="object 3"/>
          <p:cNvSpPr/>
          <p:nvPr/>
        </p:nvSpPr>
        <p:spPr>
          <a:xfrm>
            <a:off x="4265677" y="3419475"/>
            <a:ext cx="1264920" cy="1068705"/>
          </a:xfrm>
          <a:custGeom>
            <a:avLst/>
            <a:gdLst/>
            <a:ahLst/>
            <a:cxnLst/>
            <a:rect l="l" t="t" r="r" b="b"/>
            <a:pathLst>
              <a:path w="1264920" h="1068704">
                <a:moveTo>
                  <a:pt x="0" y="1068324"/>
                </a:moveTo>
                <a:lnTo>
                  <a:pt x="1264919" y="1068324"/>
                </a:lnTo>
                <a:lnTo>
                  <a:pt x="1264919" y="0"/>
                </a:lnTo>
                <a:lnTo>
                  <a:pt x="0" y="0"/>
                </a:lnTo>
                <a:lnTo>
                  <a:pt x="0" y="106832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5"/>
          <p:cNvSpPr txBox="1"/>
          <p:nvPr/>
        </p:nvSpPr>
        <p:spPr>
          <a:xfrm>
            <a:off x="4430396" y="3464434"/>
            <a:ext cx="973962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800" dirty="0" err="1" smtClean="0">
                <a:latin typeface="Arial"/>
                <a:cs typeface="Arial"/>
              </a:rPr>
              <a:t>Проц.кабинет</a:t>
            </a:r>
            <a:endParaRPr lang="ru-RU" sz="800" dirty="0" smtClean="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800" dirty="0" smtClean="0">
                <a:latin typeface="Arial"/>
                <a:cs typeface="Arial"/>
              </a:rPr>
              <a:t>Пациент предоставляет направления на анализ дежурные записывает в журнал 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3" name="object 6"/>
          <p:cNvSpPr txBox="1"/>
          <p:nvPr/>
        </p:nvSpPr>
        <p:spPr>
          <a:xfrm>
            <a:off x="4672711" y="4304666"/>
            <a:ext cx="454659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800" b="1" spc="-5" dirty="0">
                <a:latin typeface="Arial"/>
                <a:cs typeface="Arial"/>
              </a:rPr>
              <a:t> </a:t>
            </a:r>
            <a:r>
              <a:rPr lang="ru-RU" sz="800" b="1" spc="-5" dirty="0" smtClean="0">
                <a:latin typeface="Arial"/>
                <a:cs typeface="Arial"/>
              </a:rPr>
              <a:t>  30-60</a:t>
            </a:r>
            <a:r>
              <a:rPr sz="800" b="1" spc="-5" dirty="0" smtClean="0">
                <a:latin typeface="Arial"/>
                <a:cs typeface="Arial"/>
              </a:rPr>
              <a:t>’’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4" name="object 7"/>
          <p:cNvSpPr/>
          <p:nvPr/>
        </p:nvSpPr>
        <p:spPr>
          <a:xfrm>
            <a:off x="6306312" y="3419475"/>
            <a:ext cx="1285240" cy="1068705"/>
          </a:xfrm>
          <a:custGeom>
            <a:avLst/>
            <a:gdLst/>
            <a:ahLst/>
            <a:cxnLst/>
            <a:rect l="l" t="t" r="r" b="b"/>
            <a:pathLst>
              <a:path w="1285240" h="1068704">
                <a:moveTo>
                  <a:pt x="0" y="1068324"/>
                </a:moveTo>
                <a:lnTo>
                  <a:pt x="1284732" y="1068324"/>
                </a:lnTo>
                <a:lnTo>
                  <a:pt x="1284732" y="0"/>
                </a:lnTo>
                <a:lnTo>
                  <a:pt x="0" y="0"/>
                </a:lnTo>
                <a:lnTo>
                  <a:pt x="0" y="106832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8"/>
          <p:cNvSpPr txBox="1"/>
          <p:nvPr/>
        </p:nvSpPr>
        <p:spPr>
          <a:xfrm>
            <a:off x="6306312" y="3501010"/>
            <a:ext cx="128524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800" b="1" spc="-5" dirty="0" smtClean="0">
                <a:latin typeface="Arial"/>
                <a:cs typeface="Arial"/>
              </a:rPr>
              <a:t>  </a:t>
            </a:r>
            <a:r>
              <a:rPr lang="ru-RU" sz="800" b="1" spc="-5" dirty="0" err="1" smtClean="0">
                <a:latin typeface="Arial"/>
                <a:cs typeface="Arial"/>
              </a:rPr>
              <a:t>Проц.м</a:t>
            </a:r>
            <a:r>
              <a:rPr lang="ru-RU" sz="800" b="1" spc="-5" dirty="0" smtClean="0">
                <a:latin typeface="Arial"/>
                <a:cs typeface="Arial"/>
              </a:rPr>
              <a:t>/с обрабатывает руки надевает перчатки , открывает шприц ,обрабатывает непосредственно место инъекции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6" name="object 9"/>
          <p:cNvSpPr txBox="1"/>
          <p:nvPr/>
        </p:nvSpPr>
        <p:spPr>
          <a:xfrm>
            <a:off x="6721222" y="4308729"/>
            <a:ext cx="45529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800" b="1" spc="-5" dirty="0" smtClean="0">
                <a:latin typeface="Arial"/>
                <a:cs typeface="Arial"/>
              </a:rPr>
              <a:t>2</a:t>
            </a:r>
            <a:r>
              <a:rPr sz="800" b="1" spc="-5" dirty="0" smtClean="0">
                <a:latin typeface="Arial"/>
                <a:cs typeface="Arial"/>
              </a:rPr>
              <a:t>00-360</a:t>
            </a:r>
            <a:r>
              <a:rPr sz="800" b="1" spc="-5" dirty="0">
                <a:latin typeface="Arial"/>
                <a:cs typeface="Arial"/>
              </a:rPr>
              <a:t>’’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7" name="object 10"/>
          <p:cNvSpPr/>
          <p:nvPr/>
        </p:nvSpPr>
        <p:spPr>
          <a:xfrm>
            <a:off x="8581645" y="3419475"/>
            <a:ext cx="1257300" cy="1068705"/>
          </a:xfrm>
          <a:custGeom>
            <a:avLst/>
            <a:gdLst/>
            <a:ahLst/>
            <a:cxnLst/>
            <a:rect l="l" t="t" r="r" b="b"/>
            <a:pathLst>
              <a:path w="1257300" h="1068704">
                <a:moveTo>
                  <a:pt x="0" y="1068324"/>
                </a:moveTo>
                <a:lnTo>
                  <a:pt x="1257300" y="1068324"/>
                </a:lnTo>
                <a:lnTo>
                  <a:pt x="1257300" y="0"/>
                </a:lnTo>
                <a:lnTo>
                  <a:pt x="0" y="0"/>
                </a:lnTo>
                <a:lnTo>
                  <a:pt x="0" y="106832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1"/>
          <p:cNvSpPr txBox="1"/>
          <p:nvPr/>
        </p:nvSpPr>
        <p:spPr>
          <a:xfrm>
            <a:off x="8564245" y="3556762"/>
            <a:ext cx="121145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1460" marR="18415" indent="-230504">
              <a:lnSpc>
                <a:spcPct val="100000"/>
              </a:lnSpc>
              <a:spcBef>
                <a:spcPts val="100"/>
              </a:spcBef>
            </a:pPr>
            <a:r>
              <a:rPr lang="ru-RU" sz="900" b="1" spc="-5" dirty="0" smtClean="0">
                <a:latin typeface="Arial"/>
                <a:cs typeface="Arial"/>
              </a:rPr>
              <a:t>         </a:t>
            </a:r>
            <a:r>
              <a:rPr lang="ru-RU" sz="900" b="1" spc="-5" dirty="0" err="1" smtClean="0">
                <a:latin typeface="Arial"/>
                <a:cs typeface="Arial"/>
              </a:rPr>
              <a:t>Проц.м</a:t>
            </a:r>
            <a:r>
              <a:rPr lang="ru-RU" sz="900" b="1" spc="-5" dirty="0" smtClean="0">
                <a:latin typeface="Arial"/>
                <a:cs typeface="Arial"/>
              </a:rPr>
              <a:t>/с производит забор крови из вены 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9" name="object 12"/>
          <p:cNvSpPr txBox="1"/>
          <p:nvPr/>
        </p:nvSpPr>
        <p:spPr>
          <a:xfrm>
            <a:off x="8889746" y="4242816"/>
            <a:ext cx="492633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800" b="1" spc="-5" dirty="0" smtClean="0">
                <a:latin typeface="Arial"/>
                <a:cs typeface="Arial"/>
              </a:rPr>
              <a:t>180-24</a:t>
            </a:r>
            <a:r>
              <a:rPr sz="800" b="1" spc="-5" dirty="0" smtClean="0">
                <a:latin typeface="Arial"/>
                <a:cs typeface="Arial"/>
              </a:rPr>
              <a:t>0</a:t>
            </a:r>
            <a:r>
              <a:rPr sz="800" b="1" spc="-5" dirty="0">
                <a:latin typeface="Arial"/>
                <a:cs typeface="Arial"/>
              </a:rPr>
              <a:t>’’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0" name="object 13"/>
          <p:cNvSpPr/>
          <p:nvPr/>
        </p:nvSpPr>
        <p:spPr>
          <a:xfrm>
            <a:off x="2359025" y="3267012"/>
            <a:ext cx="1270000" cy="1252855"/>
          </a:xfrm>
          <a:custGeom>
            <a:avLst/>
            <a:gdLst/>
            <a:ahLst/>
            <a:cxnLst/>
            <a:rect l="l" t="t" r="r" b="b"/>
            <a:pathLst>
              <a:path w="1270000" h="1252854">
                <a:moveTo>
                  <a:pt x="0" y="1252728"/>
                </a:moveTo>
                <a:lnTo>
                  <a:pt x="1269492" y="1252728"/>
                </a:lnTo>
                <a:lnTo>
                  <a:pt x="1269492" y="0"/>
                </a:lnTo>
                <a:lnTo>
                  <a:pt x="0" y="0"/>
                </a:lnTo>
                <a:lnTo>
                  <a:pt x="0" y="125272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4"/>
          <p:cNvSpPr txBox="1"/>
          <p:nvPr/>
        </p:nvSpPr>
        <p:spPr>
          <a:xfrm>
            <a:off x="2481199" y="3364706"/>
            <a:ext cx="1042669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>
              <a:lnSpc>
                <a:spcPct val="100000"/>
              </a:lnSpc>
              <a:spcBef>
                <a:spcPts val="100"/>
              </a:spcBef>
            </a:pPr>
            <a:r>
              <a:rPr lang="ru-RU" sz="900" b="1" spc="-5" dirty="0" smtClean="0">
                <a:latin typeface="Arial"/>
                <a:cs typeface="Arial"/>
              </a:rPr>
              <a:t>Зона ожидания у входа в процедурный кабинет 900-1680</a:t>
            </a:r>
            <a:r>
              <a:rPr lang="en-US" sz="900" b="1" spc="-5" dirty="0" smtClean="0">
                <a:latin typeface="Arial"/>
                <a:cs typeface="Arial"/>
              </a:rPr>
              <a:t>”’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6" name="object 19"/>
          <p:cNvSpPr/>
          <p:nvPr/>
        </p:nvSpPr>
        <p:spPr>
          <a:xfrm>
            <a:off x="2309305" y="4292392"/>
            <a:ext cx="422275" cy="396240"/>
          </a:xfrm>
          <a:custGeom>
            <a:avLst/>
            <a:gdLst/>
            <a:ahLst/>
            <a:cxnLst/>
            <a:rect l="l" t="t" r="r" b="b"/>
            <a:pathLst>
              <a:path w="422275" h="396239">
                <a:moveTo>
                  <a:pt x="211073" y="0"/>
                </a:moveTo>
                <a:lnTo>
                  <a:pt x="0" y="396239"/>
                </a:lnTo>
                <a:lnTo>
                  <a:pt x="422147" y="396239"/>
                </a:lnTo>
                <a:lnTo>
                  <a:pt x="21107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0"/>
          <p:cNvSpPr/>
          <p:nvPr/>
        </p:nvSpPr>
        <p:spPr>
          <a:xfrm>
            <a:off x="2305558" y="4308095"/>
            <a:ext cx="429769" cy="381728"/>
          </a:xfrm>
          <a:custGeom>
            <a:avLst/>
            <a:gdLst/>
            <a:ahLst/>
            <a:cxnLst/>
            <a:rect l="l" t="t" r="r" b="b"/>
            <a:pathLst>
              <a:path w="422275" h="396239">
                <a:moveTo>
                  <a:pt x="0" y="396239"/>
                </a:moveTo>
                <a:lnTo>
                  <a:pt x="211073" y="0"/>
                </a:lnTo>
                <a:lnTo>
                  <a:pt x="422147" y="396239"/>
                </a:lnTo>
                <a:lnTo>
                  <a:pt x="0" y="39623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29"/>
          <p:cNvSpPr/>
          <p:nvPr/>
        </p:nvSpPr>
        <p:spPr>
          <a:xfrm>
            <a:off x="685800" y="3419475"/>
            <a:ext cx="332740" cy="288290"/>
          </a:xfrm>
          <a:custGeom>
            <a:avLst/>
            <a:gdLst/>
            <a:ahLst/>
            <a:cxnLst/>
            <a:rect l="l" t="t" r="r" b="b"/>
            <a:pathLst>
              <a:path w="332740" h="288289">
                <a:moveTo>
                  <a:pt x="332231" y="0"/>
                </a:moveTo>
                <a:lnTo>
                  <a:pt x="0" y="288036"/>
                </a:lnTo>
                <a:lnTo>
                  <a:pt x="332231" y="288036"/>
                </a:lnTo>
                <a:lnTo>
                  <a:pt x="332231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0"/>
          <p:cNvSpPr/>
          <p:nvPr/>
        </p:nvSpPr>
        <p:spPr>
          <a:xfrm>
            <a:off x="1018033" y="3419475"/>
            <a:ext cx="330835" cy="288290"/>
          </a:xfrm>
          <a:custGeom>
            <a:avLst/>
            <a:gdLst/>
            <a:ahLst/>
            <a:cxnLst/>
            <a:rect l="l" t="t" r="r" b="b"/>
            <a:pathLst>
              <a:path w="330834" h="288289">
                <a:moveTo>
                  <a:pt x="330708" y="0"/>
                </a:moveTo>
                <a:lnTo>
                  <a:pt x="0" y="288036"/>
                </a:lnTo>
                <a:lnTo>
                  <a:pt x="330708" y="288036"/>
                </a:lnTo>
                <a:lnTo>
                  <a:pt x="33070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1"/>
          <p:cNvSpPr/>
          <p:nvPr/>
        </p:nvSpPr>
        <p:spPr>
          <a:xfrm>
            <a:off x="1348741" y="3419475"/>
            <a:ext cx="332740" cy="288290"/>
          </a:xfrm>
          <a:custGeom>
            <a:avLst/>
            <a:gdLst/>
            <a:ahLst/>
            <a:cxnLst/>
            <a:rect l="l" t="t" r="r" b="b"/>
            <a:pathLst>
              <a:path w="332739" h="288289">
                <a:moveTo>
                  <a:pt x="332231" y="0"/>
                </a:moveTo>
                <a:lnTo>
                  <a:pt x="0" y="288036"/>
                </a:lnTo>
                <a:lnTo>
                  <a:pt x="332231" y="288036"/>
                </a:lnTo>
                <a:lnTo>
                  <a:pt x="332231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2"/>
          <p:cNvSpPr txBox="1"/>
          <p:nvPr/>
        </p:nvSpPr>
        <p:spPr>
          <a:xfrm>
            <a:off x="685800" y="3707511"/>
            <a:ext cx="995680" cy="62674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900" b="1" spc="-5" dirty="0">
                <a:latin typeface="Arial"/>
                <a:cs typeface="Arial"/>
              </a:rPr>
              <a:t>Вход</a:t>
            </a:r>
            <a:r>
              <a:rPr sz="900" b="1" spc="-2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в</a:t>
            </a:r>
            <a:endParaRPr sz="900" dirty="0">
              <a:latin typeface="Arial"/>
              <a:cs typeface="Arial"/>
            </a:endParaRPr>
          </a:p>
          <a:p>
            <a:pPr marL="4445" algn="ctr">
              <a:lnSpc>
                <a:spcPct val="100000"/>
              </a:lnSpc>
            </a:pPr>
            <a:r>
              <a:rPr sz="900" b="1" spc="-5" dirty="0">
                <a:latin typeface="Arial"/>
                <a:cs typeface="Arial"/>
              </a:rPr>
              <a:t>поликлинику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0" name="object 33"/>
          <p:cNvSpPr/>
          <p:nvPr/>
        </p:nvSpPr>
        <p:spPr>
          <a:xfrm>
            <a:off x="10393680" y="3573399"/>
            <a:ext cx="330835" cy="288290"/>
          </a:xfrm>
          <a:custGeom>
            <a:avLst/>
            <a:gdLst/>
            <a:ahLst/>
            <a:cxnLst/>
            <a:rect l="l" t="t" r="r" b="b"/>
            <a:pathLst>
              <a:path w="330834" h="288289">
                <a:moveTo>
                  <a:pt x="330708" y="0"/>
                </a:moveTo>
                <a:lnTo>
                  <a:pt x="0" y="288036"/>
                </a:lnTo>
                <a:lnTo>
                  <a:pt x="330708" y="288036"/>
                </a:lnTo>
                <a:lnTo>
                  <a:pt x="33070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4"/>
          <p:cNvSpPr/>
          <p:nvPr/>
        </p:nvSpPr>
        <p:spPr>
          <a:xfrm>
            <a:off x="10724388" y="3573399"/>
            <a:ext cx="332740" cy="288290"/>
          </a:xfrm>
          <a:custGeom>
            <a:avLst/>
            <a:gdLst/>
            <a:ahLst/>
            <a:cxnLst/>
            <a:rect l="l" t="t" r="r" b="b"/>
            <a:pathLst>
              <a:path w="332740" h="288289">
                <a:moveTo>
                  <a:pt x="332231" y="0"/>
                </a:moveTo>
                <a:lnTo>
                  <a:pt x="0" y="288036"/>
                </a:lnTo>
                <a:lnTo>
                  <a:pt x="332231" y="288036"/>
                </a:lnTo>
                <a:lnTo>
                  <a:pt x="332231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35"/>
          <p:cNvSpPr/>
          <p:nvPr/>
        </p:nvSpPr>
        <p:spPr>
          <a:xfrm>
            <a:off x="11056621" y="3573399"/>
            <a:ext cx="332740" cy="288290"/>
          </a:xfrm>
          <a:custGeom>
            <a:avLst/>
            <a:gdLst/>
            <a:ahLst/>
            <a:cxnLst/>
            <a:rect l="l" t="t" r="r" b="b"/>
            <a:pathLst>
              <a:path w="332740" h="288289">
                <a:moveTo>
                  <a:pt x="332231" y="0"/>
                </a:moveTo>
                <a:lnTo>
                  <a:pt x="0" y="288036"/>
                </a:lnTo>
                <a:lnTo>
                  <a:pt x="332231" y="288036"/>
                </a:lnTo>
                <a:lnTo>
                  <a:pt x="332231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36"/>
          <p:cNvSpPr txBox="1"/>
          <p:nvPr/>
        </p:nvSpPr>
        <p:spPr>
          <a:xfrm>
            <a:off x="10393680" y="3861435"/>
            <a:ext cx="995680" cy="62674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3189" marR="114300" indent="103505">
              <a:lnSpc>
                <a:spcPct val="100000"/>
              </a:lnSpc>
              <a:spcBef>
                <a:spcPts val="5"/>
              </a:spcBef>
            </a:pPr>
            <a:r>
              <a:rPr sz="900" b="1" spc="-5" dirty="0">
                <a:latin typeface="Arial"/>
                <a:cs typeface="Arial"/>
              </a:rPr>
              <a:t>Выход </a:t>
            </a:r>
            <a:r>
              <a:rPr sz="900" b="1" dirty="0">
                <a:latin typeface="Arial"/>
                <a:cs typeface="Arial"/>
              </a:rPr>
              <a:t>из  </a:t>
            </a:r>
            <a:r>
              <a:rPr sz="900" b="1" spc="-5" dirty="0">
                <a:latin typeface="Arial"/>
                <a:cs typeface="Arial"/>
              </a:rPr>
              <a:t>п</a:t>
            </a:r>
            <a:r>
              <a:rPr sz="900" b="1" dirty="0">
                <a:latin typeface="Arial"/>
                <a:cs typeface="Arial"/>
              </a:rPr>
              <a:t>о</a:t>
            </a:r>
            <a:r>
              <a:rPr sz="900" b="1" spc="5" dirty="0">
                <a:latin typeface="Arial"/>
                <a:cs typeface="Arial"/>
              </a:rPr>
              <a:t>л</a:t>
            </a:r>
            <a:r>
              <a:rPr sz="900" b="1" dirty="0">
                <a:latin typeface="Arial"/>
                <a:cs typeface="Arial"/>
              </a:rPr>
              <a:t>икли</a:t>
            </a:r>
            <a:r>
              <a:rPr sz="900" b="1" spc="-10" dirty="0">
                <a:latin typeface="Arial"/>
                <a:cs typeface="Arial"/>
              </a:rPr>
              <a:t>н</a:t>
            </a:r>
            <a:r>
              <a:rPr sz="900" b="1" dirty="0">
                <a:latin typeface="Arial"/>
                <a:cs typeface="Arial"/>
              </a:rPr>
              <a:t>ики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1"/>
          <p:cNvSpPr/>
          <p:nvPr/>
        </p:nvSpPr>
        <p:spPr>
          <a:xfrm>
            <a:off x="5531359" y="4049649"/>
            <a:ext cx="730885" cy="76200"/>
          </a:xfrm>
          <a:custGeom>
            <a:avLst/>
            <a:gdLst/>
            <a:ahLst/>
            <a:cxnLst/>
            <a:rect l="l" t="t" r="r" b="b"/>
            <a:pathLst>
              <a:path w="730885" h="76200">
                <a:moveTo>
                  <a:pt x="654303" y="0"/>
                </a:moveTo>
                <a:lnTo>
                  <a:pt x="654303" y="76200"/>
                </a:lnTo>
                <a:lnTo>
                  <a:pt x="710691" y="48006"/>
                </a:lnTo>
                <a:lnTo>
                  <a:pt x="667003" y="48006"/>
                </a:lnTo>
                <a:lnTo>
                  <a:pt x="667003" y="28194"/>
                </a:lnTo>
                <a:lnTo>
                  <a:pt x="710691" y="28194"/>
                </a:lnTo>
                <a:lnTo>
                  <a:pt x="654303" y="0"/>
                </a:lnTo>
                <a:close/>
              </a:path>
              <a:path w="730885" h="76200">
                <a:moveTo>
                  <a:pt x="654303" y="28194"/>
                </a:moveTo>
                <a:lnTo>
                  <a:pt x="0" y="28194"/>
                </a:lnTo>
                <a:lnTo>
                  <a:pt x="0" y="48006"/>
                </a:lnTo>
                <a:lnTo>
                  <a:pt x="654303" y="48006"/>
                </a:lnTo>
                <a:lnTo>
                  <a:pt x="654303" y="28194"/>
                </a:lnTo>
                <a:close/>
              </a:path>
              <a:path w="730885" h="76200">
                <a:moveTo>
                  <a:pt x="710691" y="28194"/>
                </a:moveTo>
                <a:lnTo>
                  <a:pt x="667003" y="28194"/>
                </a:lnTo>
                <a:lnTo>
                  <a:pt x="667003" y="48006"/>
                </a:lnTo>
                <a:lnTo>
                  <a:pt x="710691" y="48006"/>
                </a:lnTo>
                <a:lnTo>
                  <a:pt x="730503" y="38100"/>
                </a:lnTo>
                <a:lnTo>
                  <a:pt x="710691" y="28194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2"/>
          <p:cNvSpPr/>
          <p:nvPr/>
        </p:nvSpPr>
        <p:spPr>
          <a:xfrm>
            <a:off x="7636002" y="4049649"/>
            <a:ext cx="889635" cy="76200"/>
          </a:xfrm>
          <a:custGeom>
            <a:avLst/>
            <a:gdLst/>
            <a:ahLst/>
            <a:cxnLst/>
            <a:rect l="l" t="t" r="r" b="b"/>
            <a:pathLst>
              <a:path w="889634" h="76200">
                <a:moveTo>
                  <a:pt x="813053" y="0"/>
                </a:moveTo>
                <a:lnTo>
                  <a:pt x="813053" y="76200"/>
                </a:lnTo>
                <a:lnTo>
                  <a:pt x="869442" y="48006"/>
                </a:lnTo>
                <a:lnTo>
                  <a:pt x="825753" y="48006"/>
                </a:lnTo>
                <a:lnTo>
                  <a:pt x="825753" y="28194"/>
                </a:lnTo>
                <a:lnTo>
                  <a:pt x="869442" y="28194"/>
                </a:lnTo>
                <a:lnTo>
                  <a:pt x="813053" y="0"/>
                </a:lnTo>
                <a:close/>
              </a:path>
              <a:path w="889634" h="76200">
                <a:moveTo>
                  <a:pt x="813053" y="28194"/>
                </a:moveTo>
                <a:lnTo>
                  <a:pt x="0" y="28194"/>
                </a:lnTo>
                <a:lnTo>
                  <a:pt x="0" y="48006"/>
                </a:lnTo>
                <a:lnTo>
                  <a:pt x="813053" y="48006"/>
                </a:lnTo>
                <a:lnTo>
                  <a:pt x="813053" y="28194"/>
                </a:lnTo>
                <a:close/>
              </a:path>
              <a:path w="889634" h="76200">
                <a:moveTo>
                  <a:pt x="869442" y="28194"/>
                </a:moveTo>
                <a:lnTo>
                  <a:pt x="825753" y="28194"/>
                </a:lnTo>
                <a:lnTo>
                  <a:pt x="825753" y="48006"/>
                </a:lnTo>
                <a:lnTo>
                  <a:pt x="869442" y="48006"/>
                </a:lnTo>
                <a:lnTo>
                  <a:pt x="889253" y="38100"/>
                </a:lnTo>
                <a:lnTo>
                  <a:pt x="869442" y="28194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3"/>
          <p:cNvSpPr/>
          <p:nvPr/>
        </p:nvSpPr>
        <p:spPr>
          <a:xfrm>
            <a:off x="9839706" y="4049649"/>
            <a:ext cx="445134" cy="76200"/>
          </a:xfrm>
          <a:custGeom>
            <a:avLst/>
            <a:gdLst/>
            <a:ahLst/>
            <a:cxnLst/>
            <a:rect l="l" t="t" r="r" b="b"/>
            <a:pathLst>
              <a:path w="445134" h="76200">
                <a:moveTo>
                  <a:pt x="368427" y="0"/>
                </a:moveTo>
                <a:lnTo>
                  <a:pt x="368427" y="76200"/>
                </a:lnTo>
                <a:lnTo>
                  <a:pt x="424815" y="48006"/>
                </a:lnTo>
                <a:lnTo>
                  <a:pt x="381127" y="48006"/>
                </a:lnTo>
                <a:lnTo>
                  <a:pt x="381127" y="28194"/>
                </a:lnTo>
                <a:lnTo>
                  <a:pt x="424815" y="28194"/>
                </a:lnTo>
                <a:lnTo>
                  <a:pt x="368427" y="0"/>
                </a:lnTo>
                <a:close/>
              </a:path>
              <a:path w="445134" h="76200">
                <a:moveTo>
                  <a:pt x="368427" y="28194"/>
                </a:moveTo>
                <a:lnTo>
                  <a:pt x="0" y="28194"/>
                </a:lnTo>
                <a:lnTo>
                  <a:pt x="0" y="48006"/>
                </a:lnTo>
                <a:lnTo>
                  <a:pt x="368427" y="48006"/>
                </a:lnTo>
                <a:lnTo>
                  <a:pt x="368427" y="28194"/>
                </a:lnTo>
                <a:close/>
              </a:path>
              <a:path w="445134" h="76200">
                <a:moveTo>
                  <a:pt x="424815" y="28194"/>
                </a:moveTo>
                <a:lnTo>
                  <a:pt x="381127" y="28194"/>
                </a:lnTo>
                <a:lnTo>
                  <a:pt x="381127" y="48006"/>
                </a:lnTo>
                <a:lnTo>
                  <a:pt x="424815" y="48006"/>
                </a:lnTo>
                <a:lnTo>
                  <a:pt x="444627" y="38100"/>
                </a:lnTo>
                <a:lnTo>
                  <a:pt x="424815" y="28194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44"/>
          <p:cNvSpPr/>
          <p:nvPr/>
        </p:nvSpPr>
        <p:spPr>
          <a:xfrm>
            <a:off x="2149157" y="3027427"/>
            <a:ext cx="1693545" cy="1883851"/>
          </a:xfrm>
          <a:custGeom>
            <a:avLst/>
            <a:gdLst/>
            <a:ahLst/>
            <a:cxnLst/>
            <a:rect l="l" t="t" r="r" b="b"/>
            <a:pathLst>
              <a:path w="1693545" h="3337560">
                <a:moveTo>
                  <a:pt x="0" y="3337560"/>
                </a:moveTo>
                <a:lnTo>
                  <a:pt x="1693163" y="3337560"/>
                </a:lnTo>
                <a:lnTo>
                  <a:pt x="1693163" y="0"/>
                </a:lnTo>
                <a:lnTo>
                  <a:pt x="0" y="0"/>
                </a:lnTo>
                <a:lnTo>
                  <a:pt x="0" y="3337560"/>
                </a:lnTo>
                <a:close/>
              </a:path>
            </a:pathLst>
          </a:custGeom>
          <a:ln w="9144">
            <a:solidFill>
              <a:srgbClr val="6FAC4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45"/>
          <p:cNvSpPr/>
          <p:nvPr/>
        </p:nvSpPr>
        <p:spPr>
          <a:xfrm>
            <a:off x="4098036" y="3067431"/>
            <a:ext cx="1546860" cy="1995170"/>
          </a:xfrm>
          <a:custGeom>
            <a:avLst/>
            <a:gdLst/>
            <a:ahLst/>
            <a:cxnLst/>
            <a:rect l="l" t="t" r="r" b="b"/>
            <a:pathLst>
              <a:path w="1546860" h="1995170">
                <a:moveTo>
                  <a:pt x="0" y="1994916"/>
                </a:moveTo>
                <a:lnTo>
                  <a:pt x="1546860" y="1994916"/>
                </a:lnTo>
                <a:lnTo>
                  <a:pt x="1546860" y="0"/>
                </a:lnTo>
                <a:lnTo>
                  <a:pt x="0" y="0"/>
                </a:lnTo>
                <a:lnTo>
                  <a:pt x="0" y="1994916"/>
                </a:lnTo>
                <a:close/>
              </a:path>
            </a:pathLst>
          </a:custGeom>
          <a:ln w="9144">
            <a:solidFill>
              <a:srgbClr val="9DC3E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46"/>
          <p:cNvSpPr/>
          <p:nvPr/>
        </p:nvSpPr>
        <p:spPr>
          <a:xfrm>
            <a:off x="6175248" y="3067431"/>
            <a:ext cx="1545590" cy="1995170"/>
          </a:xfrm>
          <a:custGeom>
            <a:avLst/>
            <a:gdLst/>
            <a:ahLst/>
            <a:cxnLst/>
            <a:rect l="l" t="t" r="r" b="b"/>
            <a:pathLst>
              <a:path w="1545590" h="1995170">
                <a:moveTo>
                  <a:pt x="0" y="1994916"/>
                </a:moveTo>
                <a:lnTo>
                  <a:pt x="1545336" y="1994916"/>
                </a:lnTo>
                <a:lnTo>
                  <a:pt x="1545336" y="0"/>
                </a:lnTo>
                <a:lnTo>
                  <a:pt x="0" y="0"/>
                </a:lnTo>
                <a:lnTo>
                  <a:pt x="0" y="1994916"/>
                </a:lnTo>
                <a:close/>
              </a:path>
            </a:pathLst>
          </a:custGeom>
          <a:ln w="9144">
            <a:solidFill>
              <a:srgbClr val="9DC3E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47"/>
          <p:cNvSpPr/>
          <p:nvPr/>
        </p:nvSpPr>
        <p:spPr>
          <a:xfrm>
            <a:off x="8436864" y="3067431"/>
            <a:ext cx="1546860" cy="1995170"/>
          </a:xfrm>
          <a:custGeom>
            <a:avLst/>
            <a:gdLst/>
            <a:ahLst/>
            <a:cxnLst/>
            <a:rect l="l" t="t" r="r" b="b"/>
            <a:pathLst>
              <a:path w="1546859" h="1995170">
                <a:moveTo>
                  <a:pt x="0" y="1994916"/>
                </a:moveTo>
                <a:lnTo>
                  <a:pt x="1546859" y="1994916"/>
                </a:lnTo>
                <a:lnTo>
                  <a:pt x="1546859" y="0"/>
                </a:lnTo>
                <a:lnTo>
                  <a:pt x="0" y="0"/>
                </a:lnTo>
                <a:lnTo>
                  <a:pt x="0" y="1994916"/>
                </a:lnTo>
                <a:close/>
              </a:path>
            </a:pathLst>
          </a:custGeom>
          <a:ln w="9144">
            <a:solidFill>
              <a:srgbClr val="9DC3E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53"/>
          <p:cNvSpPr txBox="1"/>
          <p:nvPr/>
        </p:nvSpPr>
        <p:spPr>
          <a:xfrm>
            <a:off x="2407667" y="4442452"/>
            <a:ext cx="22555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800" b="1" spc="-5" dirty="0" smtClean="0">
                <a:latin typeface="Arial"/>
                <a:cs typeface="Arial"/>
              </a:rPr>
              <a:t>5-</a:t>
            </a:r>
            <a:r>
              <a:rPr lang="en-US" sz="800" b="1" spc="-5" dirty="0" smtClean="0">
                <a:latin typeface="Arial"/>
                <a:cs typeface="Arial"/>
              </a:rPr>
              <a:t>4</a:t>
            </a:r>
            <a:r>
              <a:rPr sz="800" b="1" spc="-5" dirty="0" smtClean="0">
                <a:latin typeface="Arial"/>
                <a:cs typeface="Arial"/>
              </a:rPr>
              <a:t>0</a:t>
            </a:r>
            <a:r>
              <a:rPr lang="en-US" sz="800" b="1" spc="-5" dirty="0" smtClean="0">
                <a:latin typeface="Arial"/>
                <a:cs typeface="Arial"/>
              </a:rPr>
              <a:t> </a:t>
            </a:r>
            <a:r>
              <a:rPr lang="ru-RU" sz="800" b="1" spc="-5" dirty="0" smtClean="0">
                <a:latin typeface="Arial"/>
                <a:cs typeface="Arial"/>
              </a:rPr>
              <a:t>чел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64" name="object 57"/>
          <p:cNvSpPr txBox="1"/>
          <p:nvPr/>
        </p:nvSpPr>
        <p:spPr>
          <a:xfrm>
            <a:off x="2188846" y="4180079"/>
            <a:ext cx="56832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90" name="object 84"/>
          <p:cNvSpPr/>
          <p:nvPr/>
        </p:nvSpPr>
        <p:spPr>
          <a:xfrm>
            <a:off x="1875283" y="2854834"/>
            <a:ext cx="645160" cy="535305"/>
          </a:xfrm>
          <a:custGeom>
            <a:avLst/>
            <a:gdLst/>
            <a:ahLst/>
            <a:cxnLst/>
            <a:rect l="l" t="t" r="r" b="b"/>
            <a:pathLst>
              <a:path w="645160" h="535304">
                <a:moveTo>
                  <a:pt x="134366" y="89788"/>
                </a:moveTo>
                <a:lnTo>
                  <a:pt x="160274" y="193548"/>
                </a:lnTo>
                <a:lnTo>
                  <a:pt x="34925" y="204850"/>
                </a:lnTo>
                <a:lnTo>
                  <a:pt x="117475" y="287020"/>
                </a:lnTo>
                <a:lnTo>
                  <a:pt x="0" y="318897"/>
                </a:lnTo>
                <a:lnTo>
                  <a:pt x="99441" y="380619"/>
                </a:lnTo>
                <a:lnTo>
                  <a:pt x="38354" y="441451"/>
                </a:lnTo>
                <a:lnTo>
                  <a:pt x="143382" y="451738"/>
                </a:lnTo>
                <a:lnTo>
                  <a:pt x="146685" y="534924"/>
                </a:lnTo>
                <a:lnTo>
                  <a:pt x="224662" y="448818"/>
                </a:lnTo>
                <a:lnTo>
                  <a:pt x="283365" y="448818"/>
                </a:lnTo>
                <a:lnTo>
                  <a:pt x="294639" y="430149"/>
                </a:lnTo>
                <a:lnTo>
                  <a:pt x="355132" y="430149"/>
                </a:lnTo>
                <a:lnTo>
                  <a:pt x="363474" y="394588"/>
                </a:lnTo>
                <a:lnTo>
                  <a:pt x="441610" y="394588"/>
                </a:lnTo>
                <a:lnTo>
                  <a:pt x="436880" y="355346"/>
                </a:lnTo>
                <a:lnTo>
                  <a:pt x="534610" y="355346"/>
                </a:lnTo>
                <a:lnTo>
                  <a:pt x="488823" y="304800"/>
                </a:lnTo>
                <a:lnTo>
                  <a:pt x="545211" y="279653"/>
                </a:lnTo>
                <a:lnTo>
                  <a:pt x="506856" y="232790"/>
                </a:lnTo>
                <a:lnTo>
                  <a:pt x="644651" y="164591"/>
                </a:lnTo>
                <a:lnTo>
                  <a:pt x="488823" y="161798"/>
                </a:lnTo>
                <a:lnTo>
                  <a:pt x="491050" y="157987"/>
                </a:lnTo>
                <a:lnTo>
                  <a:pt x="255143" y="157987"/>
                </a:lnTo>
                <a:lnTo>
                  <a:pt x="134366" y="89788"/>
                </a:lnTo>
                <a:close/>
              </a:path>
              <a:path w="645160" h="535304">
                <a:moveTo>
                  <a:pt x="283365" y="448818"/>
                </a:moveTo>
                <a:lnTo>
                  <a:pt x="224662" y="448818"/>
                </a:lnTo>
                <a:lnTo>
                  <a:pt x="259587" y="488188"/>
                </a:lnTo>
                <a:lnTo>
                  <a:pt x="283365" y="448818"/>
                </a:lnTo>
                <a:close/>
              </a:path>
              <a:path w="645160" h="535304">
                <a:moveTo>
                  <a:pt x="355132" y="430149"/>
                </a:moveTo>
                <a:lnTo>
                  <a:pt x="294639" y="430149"/>
                </a:lnTo>
                <a:lnTo>
                  <a:pt x="346582" y="466598"/>
                </a:lnTo>
                <a:lnTo>
                  <a:pt x="355132" y="430149"/>
                </a:lnTo>
                <a:close/>
              </a:path>
              <a:path w="645160" h="535304">
                <a:moveTo>
                  <a:pt x="441610" y="394588"/>
                </a:moveTo>
                <a:lnTo>
                  <a:pt x="363474" y="394588"/>
                </a:lnTo>
                <a:lnTo>
                  <a:pt x="445897" y="430149"/>
                </a:lnTo>
                <a:lnTo>
                  <a:pt x="441610" y="394588"/>
                </a:lnTo>
                <a:close/>
              </a:path>
              <a:path w="645160" h="535304">
                <a:moveTo>
                  <a:pt x="534610" y="355346"/>
                </a:moveTo>
                <a:lnTo>
                  <a:pt x="436880" y="355346"/>
                </a:lnTo>
                <a:lnTo>
                  <a:pt x="563372" y="387096"/>
                </a:lnTo>
                <a:lnTo>
                  <a:pt x="534610" y="355346"/>
                </a:lnTo>
                <a:close/>
              </a:path>
              <a:path w="645160" h="535304">
                <a:moveTo>
                  <a:pt x="290194" y="46736"/>
                </a:moveTo>
                <a:lnTo>
                  <a:pt x="255143" y="157987"/>
                </a:lnTo>
                <a:lnTo>
                  <a:pt x="491050" y="157987"/>
                </a:lnTo>
                <a:lnTo>
                  <a:pt x="499739" y="143128"/>
                </a:lnTo>
                <a:lnTo>
                  <a:pt x="433450" y="143128"/>
                </a:lnTo>
                <a:lnTo>
                  <a:pt x="435438" y="107569"/>
                </a:lnTo>
                <a:lnTo>
                  <a:pt x="342138" y="107569"/>
                </a:lnTo>
                <a:lnTo>
                  <a:pt x="290194" y="46736"/>
                </a:lnTo>
                <a:close/>
              </a:path>
              <a:path w="645160" h="535304">
                <a:moveTo>
                  <a:pt x="537463" y="78612"/>
                </a:moveTo>
                <a:lnTo>
                  <a:pt x="433450" y="143128"/>
                </a:lnTo>
                <a:lnTo>
                  <a:pt x="499739" y="143128"/>
                </a:lnTo>
                <a:lnTo>
                  <a:pt x="537463" y="78612"/>
                </a:lnTo>
                <a:close/>
              </a:path>
              <a:path w="645160" h="535304">
                <a:moveTo>
                  <a:pt x="441451" y="0"/>
                </a:moveTo>
                <a:lnTo>
                  <a:pt x="342138" y="107569"/>
                </a:lnTo>
                <a:lnTo>
                  <a:pt x="435438" y="107569"/>
                </a:lnTo>
                <a:lnTo>
                  <a:pt x="44145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85"/>
          <p:cNvSpPr/>
          <p:nvPr/>
        </p:nvSpPr>
        <p:spPr>
          <a:xfrm>
            <a:off x="1875283" y="2854834"/>
            <a:ext cx="645160" cy="535305"/>
          </a:xfrm>
          <a:custGeom>
            <a:avLst/>
            <a:gdLst/>
            <a:ahLst/>
            <a:cxnLst/>
            <a:rect l="l" t="t" r="r" b="b"/>
            <a:pathLst>
              <a:path w="645160" h="535304">
                <a:moveTo>
                  <a:pt x="342138" y="107569"/>
                </a:moveTo>
                <a:lnTo>
                  <a:pt x="441451" y="0"/>
                </a:lnTo>
                <a:lnTo>
                  <a:pt x="433450" y="143128"/>
                </a:lnTo>
                <a:lnTo>
                  <a:pt x="537463" y="78612"/>
                </a:lnTo>
                <a:lnTo>
                  <a:pt x="488823" y="161798"/>
                </a:lnTo>
                <a:lnTo>
                  <a:pt x="644651" y="164591"/>
                </a:lnTo>
                <a:lnTo>
                  <a:pt x="506856" y="232790"/>
                </a:lnTo>
                <a:lnTo>
                  <a:pt x="545211" y="279653"/>
                </a:lnTo>
                <a:lnTo>
                  <a:pt x="488823" y="304800"/>
                </a:lnTo>
                <a:lnTo>
                  <a:pt x="563372" y="387096"/>
                </a:lnTo>
                <a:lnTo>
                  <a:pt x="436880" y="355346"/>
                </a:lnTo>
                <a:lnTo>
                  <a:pt x="445897" y="430149"/>
                </a:lnTo>
                <a:lnTo>
                  <a:pt x="363474" y="394588"/>
                </a:lnTo>
                <a:lnTo>
                  <a:pt x="346582" y="466598"/>
                </a:lnTo>
                <a:lnTo>
                  <a:pt x="294639" y="430149"/>
                </a:lnTo>
                <a:lnTo>
                  <a:pt x="259587" y="488188"/>
                </a:lnTo>
                <a:lnTo>
                  <a:pt x="224662" y="448818"/>
                </a:lnTo>
                <a:lnTo>
                  <a:pt x="146685" y="534924"/>
                </a:lnTo>
                <a:lnTo>
                  <a:pt x="143382" y="451738"/>
                </a:lnTo>
                <a:lnTo>
                  <a:pt x="38354" y="441451"/>
                </a:lnTo>
                <a:lnTo>
                  <a:pt x="99441" y="380619"/>
                </a:lnTo>
                <a:lnTo>
                  <a:pt x="0" y="318897"/>
                </a:lnTo>
                <a:lnTo>
                  <a:pt x="117475" y="287020"/>
                </a:lnTo>
                <a:lnTo>
                  <a:pt x="34925" y="204850"/>
                </a:lnTo>
                <a:lnTo>
                  <a:pt x="160274" y="193548"/>
                </a:lnTo>
                <a:lnTo>
                  <a:pt x="134366" y="89788"/>
                </a:lnTo>
                <a:lnTo>
                  <a:pt x="255143" y="157987"/>
                </a:lnTo>
                <a:lnTo>
                  <a:pt x="290194" y="46736"/>
                </a:lnTo>
                <a:lnTo>
                  <a:pt x="342138" y="107569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86"/>
          <p:cNvSpPr txBox="1"/>
          <p:nvPr/>
        </p:nvSpPr>
        <p:spPr>
          <a:xfrm>
            <a:off x="2093468" y="2984374"/>
            <a:ext cx="1606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96" name="object 90"/>
          <p:cNvSpPr/>
          <p:nvPr/>
        </p:nvSpPr>
        <p:spPr>
          <a:xfrm>
            <a:off x="4051554" y="3106293"/>
            <a:ext cx="645160" cy="535305"/>
          </a:xfrm>
          <a:custGeom>
            <a:avLst/>
            <a:gdLst/>
            <a:ahLst/>
            <a:cxnLst/>
            <a:rect l="l" t="t" r="r" b="b"/>
            <a:pathLst>
              <a:path w="645160" h="535304">
                <a:moveTo>
                  <a:pt x="134365" y="89788"/>
                </a:moveTo>
                <a:lnTo>
                  <a:pt x="160274" y="193548"/>
                </a:lnTo>
                <a:lnTo>
                  <a:pt x="34925" y="204850"/>
                </a:lnTo>
                <a:lnTo>
                  <a:pt x="117475" y="287020"/>
                </a:lnTo>
                <a:lnTo>
                  <a:pt x="0" y="318897"/>
                </a:lnTo>
                <a:lnTo>
                  <a:pt x="99440" y="380618"/>
                </a:lnTo>
                <a:lnTo>
                  <a:pt x="38353" y="441451"/>
                </a:lnTo>
                <a:lnTo>
                  <a:pt x="143382" y="451738"/>
                </a:lnTo>
                <a:lnTo>
                  <a:pt x="146685" y="534924"/>
                </a:lnTo>
                <a:lnTo>
                  <a:pt x="224662" y="448817"/>
                </a:lnTo>
                <a:lnTo>
                  <a:pt x="283405" y="448817"/>
                </a:lnTo>
                <a:lnTo>
                  <a:pt x="294639" y="430149"/>
                </a:lnTo>
                <a:lnTo>
                  <a:pt x="355132" y="430149"/>
                </a:lnTo>
                <a:lnTo>
                  <a:pt x="363474" y="394588"/>
                </a:lnTo>
                <a:lnTo>
                  <a:pt x="441610" y="394588"/>
                </a:lnTo>
                <a:lnTo>
                  <a:pt x="436879" y="355346"/>
                </a:lnTo>
                <a:lnTo>
                  <a:pt x="534610" y="355346"/>
                </a:lnTo>
                <a:lnTo>
                  <a:pt x="488823" y="304800"/>
                </a:lnTo>
                <a:lnTo>
                  <a:pt x="545211" y="279653"/>
                </a:lnTo>
                <a:lnTo>
                  <a:pt x="506856" y="232790"/>
                </a:lnTo>
                <a:lnTo>
                  <a:pt x="644651" y="164591"/>
                </a:lnTo>
                <a:lnTo>
                  <a:pt x="488823" y="161798"/>
                </a:lnTo>
                <a:lnTo>
                  <a:pt x="491050" y="157987"/>
                </a:lnTo>
                <a:lnTo>
                  <a:pt x="255142" y="157987"/>
                </a:lnTo>
                <a:lnTo>
                  <a:pt x="134365" y="89788"/>
                </a:lnTo>
                <a:close/>
              </a:path>
              <a:path w="645160" h="535304">
                <a:moveTo>
                  <a:pt x="283405" y="448817"/>
                </a:moveTo>
                <a:lnTo>
                  <a:pt x="224662" y="448817"/>
                </a:lnTo>
                <a:lnTo>
                  <a:pt x="259714" y="488188"/>
                </a:lnTo>
                <a:lnTo>
                  <a:pt x="283405" y="448817"/>
                </a:lnTo>
                <a:close/>
              </a:path>
              <a:path w="645160" h="535304">
                <a:moveTo>
                  <a:pt x="355132" y="430149"/>
                </a:moveTo>
                <a:lnTo>
                  <a:pt x="294639" y="430149"/>
                </a:lnTo>
                <a:lnTo>
                  <a:pt x="346582" y="466598"/>
                </a:lnTo>
                <a:lnTo>
                  <a:pt x="355132" y="430149"/>
                </a:lnTo>
                <a:close/>
              </a:path>
              <a:path w="645160" h="535304">
                <a:moveTo>
                  <a:pt x="441610" y="394588"/>
                </a:moveTo>
                <a:lnTo>
                  <a:pt x="363474" y="394588"/>
                </a:lnTo>
                <a:lnTo>
                  <a:pt x="445897" y="430149"/>
                </a:lnTo>
                <a:lnTo>
                  <a:pt x="441610" y="394588"/>
                </a:lnTo>
                <a:close/>
              </a:path>
              <a:path w="645160" h="535304">
                <a:moveTo>
                  <a:pt x="534610" y="355346"/>
                </a:moveTo>
                <a:lnTo>
                  <a:pt x="436879" y="355346"/>
                </a:lnTo>
                <a:lnTo>
                  <a:pt x="563372" y="387096"/>
                </a:lnTo>
                <a:lnTo>
                  <a:pt x="534610" y="355346"/>
                </a:lnTo>
                <a:close/>
              </a:path>
              <a:path w="645160" h="535304">
                <a:moveTo>
                  <a:pt x="290194" y="46736"/>
                </a:moveTo>
                <a:lnTo>
                  <a:pt x="255142" y="157987"/>
                </a:lnTo>
                <a:lnTo>
                  <a:pt x="491050" y="157987"/>
                </a:lnTo>
                <a:lnTo>
                  <a:pt x="499739" y="143128"/>
                </a:lnTo>
                <a:lnTo>
                  <a:pt x="433450" y="143128"/>
                </a:lnTo>
                <a:lnTo>
                  <a:pt x="435438" y="107568"/>
                </a:lnTo>
                <a:lnTo>
                  <a:pt x="342138" y="107568"/>
                </a:lnTo>
                <a:lnTo>
                  <a:pt x="290194" y="46736"/>
                </a:lnTo>
                <a:close/>
              </a:path>
              <a:path w="645160" h="535304">
                <a:moveTo>
                  <a:pt x="537463" y="78612"/>
                </a:moveTo>
                <a:lnTo>
                  <a:pt x="433450" y="143128"/>
                </a:lnTo>
                <a:lnTo>
                  <a:pt x="499739" y="143128"/>
                </a:lnTo>
                <a:lnTo>
                  <a:pt x="537463" y="78612"/>
                </a:lnTo>
                <a:close/>
              </a:path>
              <a:path w="645160" h="535304">
                <a:moveTo>
                  <a:pt x="441451" y="0"/>
                </a:moveTo>
                <a:lnTo>
                  <a:pt x="342138" y="107568"/>
                </a:lnTo>
                <a:lnTo>
                  <a:pt x="435438" y="107568"/>
                </a:lnTo>
                <a:lnTo>
                  <a:pt x="44145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1"/>
          <p:cNvSpPr/>
          <p:nvPr/>
        </p:nvSpPr>
        <p:spPr>
          <a:xfrm>
            <a:off x="4051554" y="3106293"/>
            <a:ext cx="645160" cy="535305"/>
          </a:xfrm>
          <a:custGeom>
            <a:avLst/>
            <a:gdLst/>
            <a:ahLst/>
            <a:cxnLst/>
            <a:rect l="l" t="t" r="r" b="b"/>
            <a:pathLst>
              <a:path w="645160" h="535304">
                <a:moveTo>
                  <a:pt x="342138" y="107568"/>
                </a:moveTo>
                <a:lnTo>
                  <a:pt x="441451" y="0"/>
                </a:lnTo>
                <a:lnTo>
                  <a:pt x="433450" y="143128"/>
                </a:lnTo>
                <a:lnTo>
                  <a:pt x="537463" y="78612"/>
                </a:lnTo>
                <a:lnTo>
                  <a:pt x="488823" y="161798"/>
                </a:lnTo>
                <a:lnTo>
                  <a:pt x="644651" y="164591"/>
                </a:lnTo>
                <a:lnTo>
                  <a:pt x="506856" y="232790"/>
                </a:lnTo>
                <a:lnTo>
                  <a:pt x="545211" y="279653"/>
                </a:lnTo>
                <a:lnTo>
                  <a:pt x="488823" y="304800"/>
                </a:lnTo>
                <a:lnTo>
                  <a:pt x="563372" y="387096"/>
                </a:lnTo>
                <a:lnTo>
                  <a:pt x="436879" y="355346"/>
                </a:lnTo>
                <a:lnTo>
                  <a:pt x="445897" y="430149"/>
                </a:lnTo>
                <a:lnTo>
                  <a:pt x="363474" y="394588"/>
                </a:lnTo>
                <a:lnTo>
                  <a:pt x="346582" y="466598"/>
                </a:lnTo>
                <a:lnTo>
                  <a:pt x="294639" y="430149"/>
                </a:lnTo>
                <a:lnTo>
                  <a:pt x="259714" y="488188"/>
                </a:lnTo>
                <a:lnTo>
                  <a:pt x="224662" y="448817"/>
                </a:lnTo>
                <a:lnTo>
                  <a:pt x="146685" y="534924"/>
                </a:lnTo>
                <a:lnTo>
                  <a:pt x="143382" y="451738"/>
                </a:lnTo>
                <a:lnTo>
                  <a:pt x="38353" y="441451"/>
                </a:lnTo>
                <a:lnTo>
                  <a:pt x="99440" y="380618"/>
                </a:lnTo>
                <a:lnTo>
                  <a:pt x="0" y="318897"/>
                </a:lnTo>
                <a:lnTo>
                  <a:pt x="117475" y="287020"/>
                </a:lnTo>
                <a:lnTo>
                  <a:pt x="34925" y="204850"/>
                </a:lnTo>
                <a:lnTo>
                  <a:pt x="160274" y="193548"/>
                </a:lnTo>
                <a:lnTo>
                  <a:pt x="134365" y="89788"/>
                </a:lnTo>
                <a:lnTo>
                  <a:pt x="255142" y="157987"/>
                </a:lnTo>
                <a:lnTo>
                  <a:pt x="290194" y="46736"/>
                </a:lnTo>
                <a:lnTo>
                  <a:pt x="342138" y="107568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2"/>
          <p:cNvSpPr txBox="1"/>
          <p:nvPr/>
        </p:nvSpPr>
        <p:spPr>
          <a:xfrm>
            <a:off x="4269741" y="3235834"/>
            <a:ext cx="1606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1600" dirty="0">
              <a:latin typeface="Arial Black"/>
              <a:cs typeface="Arial Black"/>
            </a:endParaRPr>
          </a:p>
        </p:txBody>
      </p:sp>
      <p:sp>
        <p:nvSpPr>
          <p:cNvPr id="99" name="object 93"/>
          <p:cNvSpPr/>
          <p:nvPr/>
        </p:nvSpPr>
        <p:spPr>
          <a:xfrm>
            <a:off x="8581645" y="3016495"/>
            <a:ext cx="645160" cy="533400"/>
          </a:xfrm>
          <a:custGeom>
            <a:avLst/>
            <a:gdLst/>
            <a:ahLst/>
            <a:cxnLst/>
            <a:rect l="l" t="t" r="r" b="b"/>
            <a:pathLst>
              <a:path w="645159" h="533400">
                <a:moveTo>
                  <a:pt x="134366" y="89534"/>
                </a:moveTo>
                <a:lnTo>
                  <a:pt x="160274" y="193039"/>
                </a:lnTo>
                <a:lnTo>
                  <a:pt x="34925" y="204215"/>
                </a:lnTo>
                <a:lnTo>
                  <a:pt x="117475" y="286257"/>
                </a:lnTo>
                <a:lnTo>
                  <a:pt x="0" y="318007"/>
                </a:lnTo>
                <a:lnTo>
                  <a:pt x="99441" y="379602"/>
                </a:lnTo>
                <a:lnTo>
                  <a:pt x="38353" y="440181"/>
                </a:lnTo>
                <a:lnTo>
                  <a:pt x="143382" y="450468"/>
                </a:lnTo>
                <a:lnTo>
                  <a:pt x="146684" y="533400"/>
                </a:lnTo>
                <a:lnTo>
                  <a:pt x="224663" y="447547"/>
                </a:lnTo>
                <a:lnTo>
                  <a:pt x="283340" y="447547"/>
                </a:lnTo>
                <a:lnTo>
                  <a:pt x="294640" y="428878"/>
                </a:lnTo>
                <a:lnTo>
                  <a:pt x="355147" y="428878"/>
                </a:lnTo>
                <a:lnTo>
                  <a:pt x="363474" y="393445"/>
                </a:lnTo>
                <a:lnTo>
                  <a:pt x="441611" y="393445"/>
                </a:lnTo>
                <a:lnTo>
                  <a:pt x="436879" y="354329"/>
                </a:lnTo>
                <a:lnTo>
                  <a:pt x="534521" y="354329"/>
                </a:lnTo>
                <a:lnTo>
                  <a:pt x="488823" y="304038"/>
                </a:lnTo>
                <a:lnTo>
                  <a:pt x="545210" y="278764"/>
                </a:lnTo>
                <a:lnTo>
                  <a:pt x="506856" y="232155"/>
                </a:lnTo>
                <a:lnTo>
                  <a:pt x="644651" y="164083"/>
                </a:lnTo>
                <a:lnTo>
                  <a:pt x="488823" y="161289"/>
                </a:lnTo>
                <a:lnTo>
                  <a:pt x="490983" y="157606"/>
                </a:lnTo>
                <a:lnTo>
                  <a:pt x="255143" y="157606"/>
                </a:lnTo>
                <a:lnTo>
                  <a:pt x="134366" y="89534"/>
                </a:lnTo>
                <a:close/>
              </a:path>
              <a:path w="645159" h="533400">
                <a:moveTo>
                  <a:pt x="283340" y="447547"/>
                </a:moveTo>
                <a:lnTo>
                  <a:pt x="224663" y="447547"/>
                </a:lnTo>
                <a:lnTo>
                  <a:pt x="259588" y="486790"/>
                </a:lnTo>
                <a:lnTo>
                  <a:pt x="283340" y="447547"/>
                </a:lnTo>
                <a:close/>
              </a:path>
              <a:path w="645159" h="533400">
                <a:moveTo>
                  <a:pt x="355147" y="428878"/>
                </a:moveTo>
                <a:lnTo>
                  <a:pt x="294640" y="428878"/>
                </a:lnTo>
                <a:lnTo>
                  <a:pt x="346582" y="465327"/>
                </a:lnTo>
                <a:lnTo>
                  <a:pt x="355147" y="428878"/>
                </a:lnTo>
                <a:close/>
              </a:path>
              <a:path w="645159" h="533400">
                <a:moveTo>
                  <a:pt x="441611" y="393445"/>
                </a:moveTo>
                <a:lnTo>
                  <a:pt x="363474" y="393445"/>
                </a:lnTo>
                <a:lnTo>
                  <a:pt x="445897" y="428878"/>
                </a:lnTo>
                <a:lnTo>
                  <a:pt x="441611" y="393445"/>
                </a:lnTo>
                <a:close/>
              </a:path>
              <a:path w="645159" h="533400">
                <a:moveTo>
                  <a:pt x="534521" y="354329"/>
                </a:moveTo>
                <a:lnTo>
                  <a:pt x="436879" y="354329"/>
                </a:lnTo>
                <a:lnTo>
                  <a:pt x="563372" y="386079"/>
                </a:lnTo>
                <a:lnTo>
                  <a:pt x="534521" y="354329"/>
                </a:lnTo>
                <a:close/>
              </a:path>
              <a:path w="645159" h="533400">
                <a:moveTo>
                  <a:pt x="290195" y="46608"/>
                </a:moveTo>
                <a:lnTo>
                  <a:pt x="255143" y="157606"/>
                </a:lnTo>
                <a:lnTo>
                  <a:pt x="490983" y="157606"/>
                </a:lnTo>
                <a:lnTo>
                  <a:pt x="499772" y="142620"/>
                </a:lnTo>
                <a:lnTo>
                  <a:pt x="433450" y="142620"/>
                </a:lnTo>
                <a:lnTo>
                  <a:pt x="435438" y="107187"/>
                </a:lnTo>
                <a:lnTo>
                  <a:pt x="342138" y="107187"/>
                </a:lnTo>
                <a:lnTo>
                  <a:pt x="290195" y="46608"/>
                </a:lnTo>
                <a:close/>
              </a:path>
              <a:path w="645159" h="533400">
                <a:moveTo>
                  <a:pt x="537464" y="78358"/>
                </a:moveTo>
                <a:lnTo>
                  <a:pt x="433450" y="142620"/>
                </a:lnTo>
                <a:lnTo>
                  <a:pt x="499772" y="142620"/>
                </a:lnTo>
                <a:lnTo>
                  <a:pt x="537464" y="78358"/>
                </a:lnTo>
                <a:close/>
              </a:path>
              <a:path w="645159" h="533400">
                <a:moveTo>
                  <a:pt x="441451" y="0"/>
                </a:moveTo>
                <a:lnTo>
                  <a:pt x="342138" y="107187"/>
                </a:lnTo>
                <a:lnTo>
                  <a:pt x="435438" y="107187"/>
                </a:lnTo>
                <a:lnTo>
                  <a:pt x="44145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94"/>
          <p:cNvSpPr/>
          <p:nvPr/>
        </p:nvSpPr>
        <p:spPr>
          <a:xfrm>
            <a:off x="8581645" y="3000312"/>
            <a:ext cx="645160" cy="533400"/>
          </a:xfrm>
          <a:custGeom>
            <a:avLst/>
            <a:gdLst/>
            <a:ahLst/>
            <a:cxnLst/>
            <a:rect l="l" t="t" r="r" b="b"/>
            <a:pathLst>
              <a:path w="645159" h="533400">
                <a:moveTo>
                  <a:pt x="342138" y="107187"/>
                </a:moveTo>
                <a:lnTo>
                  <a:pt x="441451" y="0"/>
                </a:lnTo>
                <a:lnTo>
                  <a:pt x="433450" y="142620"/>
                </a:lnTo>
                <a:lnTo>
                  <a:pt x="537464" y="78358"/>
                </a:lnTo>
                <a:lnTo>
                  <a:pt x="488823" y="161289"/>
                </a:lnTo>
                <a:lnTo>
                  <a:pt x="644651" y="164083"/>
                </a:lnTo>
                <a:lnTo>
                  <a:pt x="506856" y="232155"/>
                </a:lnTo>
                <a:lnTo>
                  <a:pt x="545210" y="278764"/>
                </a:lnTo>
                <a:lnTo>
                  <a:pt x="488823" y="304038"/>
                </a:lnTo>
                <a:lnTo>
                  <a:pt x="563372" y="386079"/>
                </a:lnTo>
                <a:lnTo>
                  <a:pt x="436879" y="354329"/>
                </a:lnTo>
                <a:lnTo>
                  <a:pt x="445897" y="428878"/>
                </a:lnTo>
                <a:lnTo>
                  <a:pt x="363474" y="393445"/>
                </a:lnTo>
                <a:lnTo>
                  <a:pt x="346582" y="465327"/>
                </a:lnTo>
                <a:lnTo>
                  <a:pt x="294640" y="428878"/>
                </a:lnTo>
                <a:lnTo>
                  <a:pt x="259588" y="486790"/>
                </a:lnTo>
                <a:lnTo>
                  <a:pt x="224663" y="447547"/>
                </a:lnTo>
                <a:lnTo>
                  <a:pt x="146684" y="533400"/>
                </a:lnTo>
                <a:lnTo>
                  <a:pt x="143382" y="450468"/>
                </a:lnTo>
                <a:lnTo>
                  <a:pt x="38353" y="440181"/>
                </a:lnTo>
                <a:lnTo>
                  <a:pt x="99441" y="379602"/>
                </a:lnTo>
                <a:lnTo>
                  <a:pt x="0" y="318007"/>
                </a:lnTo>
                <a:lnTo>
                  <a:pt x="117475" y="286257"/>
                </a:lnTo>
                <a:lnTo>
                  <a:pt x="34925" y="204215"/>
                </a:lnTo>
                <a:lnTo>
                  <a:pt x="160274" y="193039"/>
                </a:lnTo>
                <a:lnTo>
                  <a:pt x="134366" y="89534"/>
                </a:lnTo>
                <a:lnTo>
                  <a:pt x="255143" y="157606"/>
                </a:lnTo>
                <a:lnTo>
                  <a:pt x="290195" y="46608"/>
                </a:lnTo>
                <a:lnTo>
                  <a:pt x="342138" y="107187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95"/>
          <p:cNvSpPr txBox="1"/>
          <p:nvPr/>
        </p:nvSpPr>
        <p:spPr>
          <a:xfrm>
            <a:off x="8823580" y="3153993"/>
            <a:ext cx="16129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spc="-5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endParaRPr sz="1600" dirty="0">
              <a:latin typeface="Arial Black"/>
              <a:cs typeface="Arial Black"/>
            </a:endParaRPr>
          </a:p>
        </p:txBody>
      </p:sp>
      <p:sp>
        <p:nvSpPr>
          <p:cNvPr id="104" name="object 98"/>
          <p:cNvSpPr txBox="1"/>
          <p:nvPr/>
        </p:nvSpPr>
        <p:spPr>
          <a:xfrm>
            <a:off x="6100954" y="3326639"/>
            <a:ext cx="1606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endParaRPr sz="1600" dirty="0">
              <a:latin typeface="Arial Black"/>
              <a:cs typeface="Arial Black"/>
            </a:endParaRPr>
          </a:p>
        </p:txBody>
      </p:sp>
      <p:sp>
        <p:nvSpPr>
          <p:cNvPr id="108" name="object 42"/>
          <p:cNvSpPr/>
          <p:nvPr/>
        </p:nvSpPr>
        <p:spPr>
          <a:xfrm>
            <a:off x="1681481" y="3861690"/>
            <a:ext cx="662069" cy="53831"/>
          </a:xfrm>
          <a:custGeom>
            <a:avLst/>
            <a:gdLst/>
            <a:ahLst/>
            <a:cxnLst/>
            <a:rect l="l" t="t" r="r" b="b"/>
            <a:pathLst>
              <a:path w="889634" h="76200">
                <a:moveTo>
                  <a:pt x="813053" y="0"/>
                </a:moveTo>
                <a:lnTo>
                  <a:pt x="813053" y="76200"/>
                </a:lnTo>
                <a:lnTo>
                  <a:pt x="869442" y="48006"/>
                </a:lnTo>
                <a:lnTo>
                  <a:pt x="825753" y="48006"/>
                </a:lnTo>
                <a:lnTo>
                  <a:pt x="825753" y="28194"/>
                </a:lnTo>
                <a:lnTo>
                  <a:pt x="869442" y="28194"/>
                </a:lnTo>
                <a:lnTo>
                  <a:pt x="813053" y="0"/>
                </a:lnTo>
                <a:close/>
              </a:path>
              <a:path w="889634" h="76200">
                <a:moveTo>
                  <a:pt x="813053" y="28194"/>
                </a:moveTo>
                <a:lnTo>
                  <a:pt x="0" y="28194"/>
                </a:lnTo>
                <a:lnTo>
                  <a:pt x="0" y="48006"/>
                </a:lnTo>
                <a:lnTo>
                  <a:pt x="813053" y="48006"/>
                </a:lnTo>
                <a:lnTo>
                  <a:pt x="813053" y="28194"/>
                </a:lnTo>
                <a:close/>
              </a:path>
              <a:path w="889634" h="76200">
                <a:moveTo>
                  <a:pt x="869442" y="28194"/>
                </a:moveTo>
                <a:lnTo>
                  <a:pt x="825753" y="28194"/>
                </a:lnTo>
                <a:lnTo>
                  <a:pt x="825753" y="48006"/>
                </a:lnTo>
                <a:lnTo>
                  <a:pt x="869442" y="48006"/>
                </a:lnTo>
                <a:lnTo>
                  <a:pt x="889253" y="38100"/>
                </a:lnTo>
                <a:lnTo>
                  <a:pt x="869442" y="28194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42"/>
          <p:cNvSpPr/>
          <p:nvPr/>
        </p:nvSpPr>
        <p:spPr>
          <a:xfrm>
            <a:off x="3629025" y="3947151"/>
            <a:ext cx="637414" cy="45719"/>
          </a:xfrm>
          <a:custGeom>
            <a:avLst/>
            <a:gdLst/>
            <a:ahLst/>
            <a:cxnLst/>
            <a:rect l="l" t="t" r="r" b="b"/>
            <a:pathLst>
              <a:path w="889634" h="76200">
                <a:moveTo>
                  <a:pt x="813053" y="0"/>
                </a:moveTo>
                <a:lnTo>
                  <a:pt x="813053" y="76200"/>
                </a:lnTo>
                <a:lnTo>
                  <a:pt x="869442" y="48006"/>
                </a:lnTo>
                <a:lnTo>
                  <a:pt x="825753" y="48006"/>
                </a:lnTo>
                <a:lnTo>
                  <a:pt x="825753" y="28194"/>
                </a:lnTo>
                <a:lnTo>
                  <a:pt x="869442" y="28194"/>
                </a:lnTo>
                <a:lnTo>
                  <a:pt x="813053" y="0"/>
                </a:lnTo>
                <a:close/>
              </a:path>
              <a:path w="889634" h="76200">
                <a:moveTo>
                  <a:pt x="813053" y="28194"/>
                </a:moveTo>
                <a:lnTo>
                  <a:pt x="0" y="28194"/>
                </a:lnTo>
                <a:lnTo>
                  <a:pt x="0" y="48006"/>
                </a:lnTo>
                <a:lnTo>
                  <a:pt x="813053" y="48006"/>
                </a:lnTo>
                <a:lnTo>
                  <a:pt x="813053" y="28194"/>
                </a:lnTo>
                <a:close/>
              </a:path>
              <a:path w="889634" h="76200">
                <a:moveTo>
                  <a:pt x="869442" y="28194"/>
                </a:moveTo>
                <a:lnTo>
                  <a:pt x="825753" y="28194"/>
                </a:lnTo>
                <a:lnTo>
                  <a:pt x="825753" y="48006"/>
                </a:lnTo>
                <a:lnTo>
                  <a:pt x="869442" y="48006"/>
                </a:lnTo>
                <a:lnTo>
                  <a:pt x="889253" y="38100"/>
                </a:lnTo>
                <a:lnTo>
                  <a:pt x="869442" y="28194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71"/>
          <p:cNvSpPr txBox="1"/>
          <p:nvPr/>
        </p:nvSpPr>
        <p:spPr>
          <a:xfrm>
            <a:off x="1836947" y="3677539"/>
            <a:ext cx="268605" cy="43180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15"/>
              </a:spcBef>
            </a:pPr>
            <a:r>
              <a:rPr lang="ru-RU" sz="900" b="1" spc="-5" dirty="0" smtClean="0">
                <a:latin typeface="Arial"/>
                <a:cs typeface="Arial"/>
              </a:rPr>
              <a:t>20</a:t>
            </a:r>
            <a:r>
              <a:rPr sz="900" b="1" spc="-5" dirty="0" smtClean="0">
                <a:latin typeface="Arial"/>
                <a:cs typeface="Arial"/>
              </a:rPr>
              <a:t>’’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ru-RU" sz="900" b="1" dirty="0" smtClean="0">
                <a:latin typeface="Arial"/>
                <a:cs typeface="Arial"/>
              </a:rPr>
              <a:t>20</a:t>
            </a:r>
            <a:r>
              <a:rPr sz="900" b="1" dirty="0" smtClean="0">
                <a:latin typeface="Arial"/>
                <a:cs typeface="Arial"/>
              </a:rPr>
              <a:t>м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0122" y="5105400"/>
            <a:ext cx="36199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sz="1200" spc="-5" dirty="0" smtClean="0">
                <a:solidFill>
                  <a:srgbClr val="FF0000"/>
                </a:solidFill>
                <a:latin typeface="Arial Black"/>
                <a:cs typeface="Arial Black"/>
              </a:rPr>
              <a:t>ВПП</a:t>
            </a:r>
            <a:r>
              <a:rPr lang="ru-RU" sz="1200" spc="-5" dirty="0" smtClean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 Black"/>
                <a:cs typeface="Arial Black"/>
              </a:rPr>
              <a:t>min</a:t>
            </a:r>
            <a:r>
              <a:rPr lang="ru-RU" sz="1200" dirty="0">
                <a:solidFill>
                  <a:prstClr val="black"/>
                </a:solidFill>
                <a:latin typeface="Arial Black"/>
                <a:cs typeface="Arial Black"/>
              </a:rPr>
              <a:t> =</a:t>
            </a:r>
            <a:r>
              <a:rPr lang="ru-RU" sz="1200" spc="-105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Arial Black"/>
                <a:cs typeface="Arial Black"/>
              </a:rPr>
              <a:t>1310’’</a:t>
            </a:r>
            <a:endParaRPr lang="ru-RU" sz="12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12700" lvl="0">
              <a:spcBef>
                <a:spcPts val="20"/>
              </a:spcBef>
            </a:pPr>
            <a:r>
              <a:rPr lang="ru-RU" sz="1200" dirty="0">
                <a:solidFill>
                  <a:srgbClr val="FF0000"/>
                </a:solidFill>
                <a:latin typeface="Arial Black"/>
                <a:cs typeface="Arial Black"/>
              </a:rPr>
              <a:t>ВПП</a:t>
            </a:r>
            <a:r>
              <a:rPr lang="ru-RU" sz="1200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 Black"/>
                <a:cs typeface="Arial Black"/>
              </a:rPr>
              <a:t>max</a:t>
            </a:r>
            <a:r>
              <a:rPr lang="ru-RU" sz="1200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Arial Black"/>
                <a:cs typeface="Arial Black"/>
              </a:rPr>
              <a:t>=2340’’</a:t>
            </a:r>
          </a:p>
          <a:p>
            <a:pPr marL="12700" lvl="0">
              <a:spcBef>
                <a:spcPts val="20"/>
              </a:spcBef>
            </a:pPr>
            <a:endParaRPr lang="ru-RU" sz="12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12700" lvl="0">
              <a:spcBef>
                <a:spcPts val="20"/>
              </a:spcBef>
            </a:pPr>
            <a:r>
              <a:rPr lang="ru-RU" sz="1200" dirty="0" smtClean="0">
                <a:solidFill>
                  <a:prstClr val="black"/>
                </a:solidFill>
                <a:latin typeface="Arial Black"/>
                <a:cs typeface="Arial Black"/>
              </a:rPr>
              <a:t>1. </a:t>
            </a:r>
            <a:r>
              <a:rPr lang="ru-RU" sz="1200" dirty="0">
                <a:solidFill>
                  <a:prstClr val="black"/>
                </a:solidFill>
                <a:latin typeface="Arial Black"/>
                <a:cs typeface="Arial Black"/>
              </a:rPr>
              <a:t>В</a:t>
            </a:r>
            <a:r>
              <a:rPr lang="ru-RU" sz="1200" dirty="0" smtClean="0">
                <a:solidFill>
                  <a:prstClr val="black"/>
                </a:solidFill>
                <a:latin typeface="Arial Black"/>
                <a:cs typeface="Arial Black"/>
              </a:rPr>
              <a:t>ремя ожидания пациента </a:t>
            </a:r>
            <a:r>
              <a:rPr lang="ru-RU" sz="1200" dirty="0" err="1" smtClean="0">
                <a:solidFill>
                  <a:prstClr val="black"/>
                </a:solidFill>
                <a:latin typeface="Arial Black"/>
                <a:cs typeface="Arial Black"/>
              </a:rPr>
              <a:t>вочереди</a:t>
            </a:r>
            <a:endParaRPr lang="ru-RU" sz="1200" dirty="0" smtClean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12700" lvl="0">
              <a:spcBef>
                <a:spcPts val="20"/>
              </a:spcBef>
            </a:pPr>
            <a:r>
              <a:rPr lang="ru-RU" sz="1200" dirty="0" smtClean="0">
                <a:solidFill>
                  <a:prstClr val="black"/>
                </a:solidFill>
                <a:latin typeface="Arial Black"/>
                <a:cs typeface="Arial Black"/>
              </a:rPr>
              <a:t>2. Время регистрации пациента в журнал.</a:t>
            </a:r>
          </a:p>
          <a:p>
            <a:pPr marL="12700" lvl="0">
              <a:spcBef>
                <a:spcPts val="20"/>
              </a:spcBef>
            </a:pPr>
            <a:r>
              <a:rPr lang="ru-RU" sz="1200" dirty="0" smtClean="0">
                <a:solidFill>
                  <a:prstClr val="black"/>
                </a:solidFill>
                <a:latin typeface="Arial Black"/>
                <a:cs typeface="Arial Black"/>
              </a:rPr>
              <a:t>3. Забор крови и распределение ее по пробиркам </a:t>
            </a:r>
            <a:endParaRPr lang="ru-RU" sz="12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112" name="object 73"/>
          <p:cNvSpPr txBox="1"/>
          <p:nvPr/>
        </p:nvSpPr>
        <p:spPr>
          <a:xfrm>
            <a:off x="3837179" y="3753452"/>
            <a:ext cx="268605" cy="43180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15"/>
              </a:spcBef>
            </a:pPr>
            <a:r>
              <a:rPr lang="ru-RU" sz="900" b="1" spc="-5" dirty="0">
                <a:latin typeface="Arial"/>
                <a:cs typeface="Arial"/>
              </a:rPr>
              <a:t>1</a:t>
            </a:r>
            <a:r>
              <a:rPr sz="900" b="1" spc="-5" dirty="0" smtClean="0">
                <a:latin typeface="Arial"/>
                <a:cs typeface="Arial"/>
              </a:rPr>
              <a:t>0</a:t>
            </a:r>
            <a:r>
              <a:rPr sz="900" b="1" spc="-5" dirty="0">
                <a:latin typeface="Arial"/>
                <a:cs typeface="Arial"/>
              </a:rPr>
              <a:t>’’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ru-RU" sz="900" b="1" dirty="0" smtClean="0">
                <a:latin typeface="Arial"/>
                <a:cs typeface="Arial"/>
              </a:rPr>
              <a:t>2</a:t>
            </a:r>
            <a:r>
              <a:rPr sz="900" b="1" spc="-80" dirty="0" smtClean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м</a:t>
            </a:r>
            <a:endParaRPr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349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6" grpId="0" animBg="1"/>
      <p:bldP spid="27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60" grpId="0"/>
      <p:bldP spid="64" grpId="0"/>
      <p:bldP spid="90" grpId="0" animBg="1"/>
      <p:bldP spid="91" grpId="0" animBg="1"/>
      <p:bldP spid="92" grpId="0"/>
      <p:bldP spid="96" grpId="0" animBg="1"/>
      <p:bldP spid="97" grpId="0" animBg="1"/>
      <p:bldP spid="98" grpId="0"/>
      <p:bldP spid="99" grpId="0" animBg="1"/>
      <p:bldP spid="100" grpId="0" animBg="1"/>
      <p:bldP spid="101" grpId="0"/>
      <p:bldP spid="104" grpId="0"/>
      <p:bldP spid="108" grpId="0" animBg="1"/>
      <p:bldP spid="110" grpId="0" animBg="1"/>
      <p:bldP spid="111" grpId="0"/>
      <p:bldP spid="1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4451</TotalTime>
  <Words>387</Words>
  <Application>Microsoft Office PowerPoint</Application>
  <PresentationFormat>Произвольный</PresentationFormat>
  <Paragraphs>68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ОПРЕДЕЛЕНИЕ ПРИЧИННО-СЛЕДСТВЕННЫХ СВЯЗЕЙ</vt:lpstr>
      <vt:lpstr>Определение причинно-следственных связей </vt:lpstr>
      <vt:lpstr> Карты ПСЦ (текущее состояние) Организация процесса забора крови взрослого населения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Каликин Константин Павлович</dc:creator>
  <cp:lastModifiedBy>Пользователь Windows</cp:lastModifiedBy>
  <cp:revision>348</cp:revision>
  <cp:lastPrinted>2021-04-26T12:10:11Z</cp:lastPrinted>
  <dcterms:created xsi:type="dcterms:W3CDTF">2019-08-26T17:17:19Z</dcterms:created>
  <dcterms:modified xsi:type="dcterms:W3CDTF">2022-02-25T10:58:22Z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2019-04-24T00:00:00Z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2019-08-26T00:00:00Z</vt:filetime>
  </property>
</Properties>
</file>