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9"/>
  </p:notesMasterIdLst>
  <p:sldIdLst>
    <p:sldId id="349" r:id="rId2"/>
    <p:sldId id="283" r:id="rId3"/>
    <p:sldId id="352" r:id="rId4"/>
    <p:sldId id="354" r:id="rId5"/>
    <p:sldId id="355" r:id="rId6"/>
    <p:sldId id="358" r:id="rId7"/>
    <p:sldId id="360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23B"/>
    <a:srgbClr val="2E75B6"/>
    <a:srgbClr val="BFE2EB"/>
    <a:srgbClr val="76C0D3"/>
    <a:srgbClr val="CCF0E2"/>
    <a:srgbClr val="BAB186"/>
    <a:srgbClr val="87DCBB"/>
    <a:srgbClr val="E1DDC9"/>
    <a:srgbClr val="A2BF61"/>
    <a:srgbClr val="C7D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6015" autoAdjust="0"/>
  </p:normalViewPr>
  <p:slideViewPr>
    <p:cSldViewPr>
      <p:cViewPr>
        <p:scale>
          <a:sx n="70" d="100"/>
          <a:sy n="70" d="100"/>
        </p:scale>
        <p:origin x="-1140" y="-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96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A1DC1-C9D6-498B-8F58-2591BCFFBDB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9400-D877-4FAC-98E2-D1CBFB7DE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2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335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465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3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5517232"/>
            <a:ext cx="5508104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459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688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600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380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424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492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13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7237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6408712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4374A"/>
                </a:solidFill>
              </a:rPr>
              <a:t/>
            </a:r>
            <a:br>
              <a:rPr lang="ru-RU" dirty="0" smtClean="0">
                <a:solidFill>
                  <a:srgbClr val="04374A"/>
                </a:solidFill>
              </a:rPr>
            </a:br>
            <a:r>
              <a:rPr lang="ru-RU" sz="3600" dirty="0" smtClean="0">
                <a:solidFill>
                  <a:srgbClr val="04374A"/>
                </a:solidFill>
              </a:rPr>
              <a:t>ГБУ РД «</a:t>
            </a:r>
            <a:r>
              <a:rPr lang="ru-RU" sz="3600" dirty="0">
                <a:solidFill>
                  <a:srgbClr val="04374A"/>
                </a:solidFill>
              </a:rPr>
              <a:t>ГКБ</a:t>
            </a:r>
            <a:r>
              <a:rPr lang="ru-RU" sz="3600" dirty="0" smtClean="0">
                <a:solidFill>
                  <a:srgbClr val="04374A"/>
                </a:solidFill>
              </a:rPr>
              <a:t>»</a:t>
            </a:r>
            <a:r>
              <a:rPr lang="ru-RU" dirty="0" smtClean="0">
                <a:solidFill>
                  <a:srgbClr val="04374A"/>
                </a:solidFill>
              </a:rPr>
              <a:t/>
            </a:r>
            <a:br>
              <a:rPr lang="ru-RU" dirty="0" smtClean="0">
                <a:solidFill>
                  <a:srgbClr val="04374A"/>
                </a:solidFill>
              </a:rPr>
            </a:br>
            <a:r>
              <a:rPr lang="ru-RU" dirty="0">
                <a:solidFill>
                  <a:srgbClr val="04374A"/>
                </a:solidFill>
              </a:rPr>
              <a:t/>
            </a:r>
            <a:br>
              <a:rPr lang="ru-RU" dirty="0">
                <a:solidFill>
                  <a:srgbClr val="04374A"/>
                </a:solidFill>
              </a:rPr>
            </a:br>
            <a:r>
              <a:rPr lang="ru-RU" dirty="0">
                <a:solidFill>
                  <a:srgbClr val="04374A"/>
                </a:solidFill>
              </a:rPr>
              <a:t>Проект «Новая модель медицинской организации, оказывающей первичную медико-санитарную помощь»</a:t>
            </a:r>
            <a:r>
              <a:rPr lang="ru-RU" dirty="0" smtClean="0">
                <a:solidFill>
                  <a:srgbClr val="04374A"/>
                </a:solidFill>
              </a:rPr>
              <a:t/>
            </a:r>
            <a:br>
              <a:rPr lang="ru-RU" dirty="0" smtClean="0">
                <a:solidFill>
                  <a:srgbClr val="04374A"/>
                </a:solidFill>
              </a:rPr>
            </a:br>
            <a:r>
              <a:rPr lang="ru-RU" dirty="0">
                <a:solidFill>
                  <a:srgbClr val="04374A"/>
                </a:solidFill>
              </a:rPr>
              <a:t/>
            </a:r>
            <a:br>
              <a:rPr lang="ru-RU" dirty="0">
                <a:solidFill>
                  <a:srgbClr val="04374A"/>
                </a:solidFill>
              </a:rPr>
            </a:br>
            <a:endParaRPr lang="ru-RU" sz="2700" b="1" dirty="0">
              <a:solidFill>
                <a:srgbClr val="0437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271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13" y="3009857"/>
            <a:ext cx="4590892" cy="305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217640"/>
          </a:xfrm>
          <a:solidFill>
            <a:schemeClr val="bg1">
              <a:alpha val="42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1</a:t>
            </a:r>
            <a:r>
              <a:rPr lang="ru-RU" sz="1800" dirty="0">
                <a:solidFill>
                  <a:prstClr val="black"/>
                </a:solidFill>
              </a:rPr>
              <a:t>. Увеличение доли удаленной и (или) предварительной записей (в регистратуре, через </a:t>
            </a:r>
            <a:r>
              <a:rPr lang="ru-RU" sz="1800" dirty="0" err="1">
                <a:solidFill>
                  <a:prstClr val="black"/>
                </a:solidFill>
              </a:rPr>
              <a:t>call</a:t>
            </a:r>
            <a:r>
              <a:rPr lang="ru-RU" sz="1800" dirty="0">
                <a:solidFill>
                  <a:prstClr val="black"/>
                </a:solidFill>
              </a:rPr>
              <a:t>-центр, </a:t>
            </a:r>
            <a:r>
              <a:rPr lang="ru-RU" sz="1800" dirty="0" err="1">
                <a:solidFill>
                  <a:prstClr val="black"/>
                </a:solidFill>
              </a:rPr>
              <a:t>инфомат</a:t>
            </a:r>
            <a:r>
              <a:rPr lang="ru-RU" sz="1800" dirty="0">
                <a:solidFill>
                  <a:prstClr val="black"/>
                </a:solidFill>
              </a:rPr>
              <a:t>, ЕПГУ и 05.k-vrachu.ru) в детскую поликлинику №4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2. Сокращение времени ожидания и обслуживания пациентов в регистратуре детской поликлиники №4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3. Выравнивание нагрузки между регистраторами  в процессе работы регистратуры в регистратуре детской поликлиники №4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4. Увеличение доли удаленной и (или) предварительной записей (в регистратуре, через </a:t>
            </a:r>
            <a:r>
              <a:rPr lang="en-US" sz="1800" dirty="0">
                <a:solidFill>
                  <a:prstClr val="black"/>
                </a:solidFill>
              </a:rPr>
              <a:t>call-</a:t>
            </a:r>
            <a:r>
              <a:rPr lang="ru-RU" sz="1800" dirty="0">
                <a:solidFill>
                  <a:prstClr val="black"/>
                </a:solidFill>
              </a:rPr>
              <a:t>центр, </a:t>
            </a:r>
            <a:r>
              <a:rPr lang="ru-RU" sz="1800" dirty="0" err="1">
                <a:solidFill>
                  <a:prstClr val="black"/>
                </a:solidFill>
              </a:rPr>
              <a:t>инфомат</a:t>
            </a:r>
            <a:r>
              <a:rPr lang="ru-RU" sz="1800" dirty="0">
                <a:solidFill>
                  <a:prstClr val="black"/>
                </a:solidFill>
              </a:rPr>
              <a:t>, ЕПГУ и 05.k-vrachu.ru) в поликлинику №1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5. Сокращение времени ожидания и обслуживания пациентов в регистратуре поликлиники № 1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6. Выравнивание нагрузки между регистраторами  в процессе работы регистратуры в поликлинике №1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18836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62080"/>
            <a:ext cx="8534400" cy="142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Реализация </a:t>
            </a:r>
            <a:r>
              <a:rPr lang="ru-RU" sz="2700" b="1" dirty="0">
                <a:solidFill>
                  <a:schemeClr val="bg1"/>
                </a:solidFill>
              </a:rPr>
              <a:t>проекта «Новая модель медицинской организации, оказывающей первичную медико-санитарную помощь»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 в поликлинике № 1 и детской поликлинике №4:</a:t>
            </a:r>
            <a:br>
              <a:rPr lang="ru-RU" sz="2700" b="1" dirty="0">
                <a:solidFill>
                  <a:schemeClr val="bg1"/>
                </a:solidFill>
              </a:rPr>
            </a:b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2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755576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066800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80"/>
            <a:ext cx="8064896" cy="1566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Приказ ГБУ РД «ГКБ» № 109-п от 31.05.2022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«О создании и утверждении рабочей группы по реализации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проекта новой модели медицинской организации»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5" y="1109830"/>
            <a:ext cx="3925887" cy="545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9830"/>
            <a:ext cx="3773487" cy="545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5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608512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066800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80"/>
            <a:ext cx="8064896" cy="1566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Паспорт проектов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-1915" r="419" b="4087"/>
          <a:stretch/>
        </p:blipFill>
        <p:spPr bwMode="auto">
          <a:xfrm rot="16200000">
            <a:off x="2307806" y="346501"/>
            <a:ext cx="4528388" cy="6948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1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75600" y="1412776"/>
            <a:ext cx="8686800" cy="4608512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066800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80"/>
            <a:ext cx="8064896" cy="1566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План мероприятий по внедрению изменений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Марина\Desktop\презентация регистратура\WhatsApp Image 2022-10-27 at 13.27.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536504" cy="548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2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28600" y="1432960"/>
            <a:ext cx="8686800" cy="4608512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066800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80"/>
            <a:ext cx="8064896" cy="1566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Комната </a:t>
            </a:r>
            <a:r>
              <a:rPr lang="ru-RU" sz="2400" b="1" dirty="0" err="1" smtClean="0">
                <a:solidFill>
                  <a:schemeClr val="bg1"/>
                </a:solidFill>
              </a:rPr>
              <a:t>Обея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7" b="6284"/>
          <a:stretch/>
        </p:blipFill>
        <p:spPr bwMode="auto">
          <a:xfrm>
            <a:off x="539552" y="1770520"/>
            <a:ext cx="3888432" cy="414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0520"/>
            <a:ext cx="3729583" cy="414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85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28600" y="1432960"/>
            <a:ext cx="8686800" cy="4608512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066800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2080"/>
            <a:ext cx="8064896" cy="1566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Фотоотчет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было                                                          стало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рина\Desktop\Регистратура\презентация регистратура\WhatsApp Image 2022-10-27 at 18.03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5950"/>
            <a:ext cx="4333072" cy="2551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Регистратура\презентация регистратура\WhatsApp Image 2022-10-27 at 17.59.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75" y="1856946"/>
            <a:ext cx="2808312" cy="339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esktop\Регистратура\презентация регистратура\WhatsApp Image 2022-10-27 at 17.57.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4203"/>
            <a:ext cx="3009845" cy="315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3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136</Words>
  <Application>Microsoft Office PowerPoint</Application>
  <PresentationFormat>Экран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ГБУ РД «ГКБ»  Проект «Новая модель медицинской организации, оказывающей первичную медико-санитарную помощь»  </vt:lpstr>
      <vt:lpstr> Реализация проекта «Новая модель медицинской организации, оказывающей первичную медико-санитарную помощь»  в поликлинике № 1 и детской поликлинике №4: </vt:lpstr>
      <vt:lpstr>Приказ ГБУ РД «ГКБ» № 109-п от 31.05.2022  «О создании и утверждении рабочей группы по реализации  проекта новой модели медицинской организации» </vt:lpstr>
      <vt:lpstr>Паспорт проектов </vt:lpstr>
      <vt:lpstr>План мероприятий по внедрению изменений </vt:lpstr>
      <vt:lpstr>Комната Обея  </vt:lpstr>
      <vt:lpstr>Фотоотчет было                                                          стало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Клюшина Любовь Витальевна</dc:creator>
  <cp:lastModifiedBy>Пользователь Windows</cp:lastModifiedBy>
  <cp:revision>197</cp:revision>
  <dcterms:created xsi:type="dcterms:W3CDTF">2017-03-22T18:14:31Z</dcterms:created>
  <dcterms:modified xsi:type="dcterms:W3CDTF">2023-02-20T07:58:48Z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2017-03-22T00:00:00Z</vt:filetime>
  </property>
</Properties>
</file>