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sldIdLst>
    <p:sldId id="306" r:id="rId12"/>
    <p:sldId id="256" r:id="rId13"/>
    <p:sldId id="257" r:id="rId14"/>
    <p:sldId id="259" r:id="rId15"/>
    <p:sldId id="260" r:id="rId16"/>
    <p:sldId id="261" r:id="rId17"/>
    <p:sldId id="268" r:id="rId18"/>
    <p:sldId id="262" r:id="rId19"/>
    <p:sldId id="263" r:id="rId20"/>
    <p:sldId id="293" r:id="rId21"/>
    <p:sldId id="303" r:id="rId22"/>
    <p:sldId id="264" r:id="rId23"/>
    <p:sldId id="265" r:id="rId24"/>
    <p:sldId id="266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305" r:id="rId39"/>
    <p:sldId id="304" r:id="rId40"/>
    <p:sldId id="283" r:id="rId41"/>
    <p:sldId id="284" r:id="rId42"/>
    <p:sldId id="285" r:id="rId43"/>
    <p:sldId id="286" r:id="rId44"/>
    <p:sldId id="287" r:id="rId45"/>
    <p:sldId id="288" r:id="rId46"/>
    <p:sldId id="307" r:id="rId47"/>
    <p:sldId id="289" r:id="rId48"/>
    <p:sldId id="290" r:id="rId49"/>
    <p:sldId id="291" r:id="rId50"/>
    <p:sldId id="292" r:id="rId51"/>
    <p:sldId id="295" r:id="rId52"/>
    <p:sldId id="297" r:id="rId53"/>
    <p:sldId id="299" r:id="rId54"/>
    <p:sldId id="301" r:id="rId55"/>
    <p:sldId id="300" r:id="rId56"/>
    <p:sldId id="313" r:id="rId57"/>
    <p:sldId id="309" r:id="rId58"/>
    <p:sldId id="310" r:id="rId59"/>
    <p:sldId id="311" r:id="rId60"/>
    <p:sldId id="312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1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E77C-83CC-4B92-A2ED-7D5406D2257F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4BD-8A7A-4977-B5F1-397134019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721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E77C-83CC-4B92-A2ED-7D5406D2257F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4BD-8A7A-4977-B5F1-397134019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5938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D4F5AE-61A7-4C37-85E0-E8A72C03EA7C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F4B4B-824F-45D5-8ECA-9A86DF77DF4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394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96201-DE50-4876-98CF-D6FEFA3F3CD3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D90ABB-F859-4022-82E9-9E5501709A2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223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7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5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A658CD-829B-4851-8AE5-3061AE24F9F5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A36F3-EDBC-4D45-9B27-68807A4C278E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6597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9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7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B3CC32-0191-44E5-9FBC-5DFABA4207F9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4BDE8E-AA78-4615-81EB-E2299B3441B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309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2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1EA84D-4995-4AB7-B883-890EB631939A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7AD54E-87CF-48BD-A3C8-256717761D45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268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8132-8C5B-4C59-8A45-CBDE247493A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E9B68C-BB76-4AB8-8F00-B27523FED17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23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14BEF3-05FE-4AE4-9160-F5435C8A524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5742A-17D6-4CDB-AD31-36789805AEC1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7209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F6891-5BBD-4AF4-A5ED-C71125030780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84703E-6B80-4D81-A3B8-FE6101F6E423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256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209439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08464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3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2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4160A5-207E-4639-999F-1D044DB5CA7B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C9B137-7A0A-48C1-AD4E-651C6AC98C9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5040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42772-017E-43F5-A4E7-C42542B7D662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BDE396-CA7A-4E7E-A90A-29E6289698D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3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E77C-83CC-4B92-A2ED-7D5406D2257F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4BD-8A7A-4977-B5F1-397134019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8017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641600" cy="5851525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7823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289F-622B-44D5-8B17-B714B87DCF8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A8A87-11FC-4D2F-9AE2-2E360FB0B838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806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ymbol" panose="05050102010706020507" pitchFamily="18" charset="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F840A0-8D44-4878-A016-DE19BCB0510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736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ymbol" panose="05050102010706020507" pitchFamily="18" charset="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CB0B91-1C12-4405-A5F1-6234EE269FB8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6043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ymbol" panose="05050102010706020507" pitchFamily="18" charset="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C81C57-3B74-419C-BDB8-D9FFA39F827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591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ymbol" panose="05050102010706020507" pitchFamily="18" charset="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8D17C4-0179-421F-98DF-EF5F1B84836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444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ymbol" panose="05050102010706020507" pitchFamily="18" charset="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013C98-A7A0-4EF1-A190-A69B89F75B03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4100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ymbol" panose="05050102010706020507" pitchFamily="18" charset="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8FC935-54B7-4240-AC58-3CE6D105E770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2896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ymbol" panose="05050102010706020507" pitchFamily="18" charset="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8DA666-9039-4BB2-919A-9A29F3C79EAE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2199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ymbol" panose="05050102010706020507" pitchFamily="18" charset="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83EBF0-A22C-4FBF-911C-B39249161FEB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150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ymbol" panose="05050102010706020507" pitchFamily="18" charset="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981CF4-FE18-4C12-AF52-10D636FA9F5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1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1003507-6719-41E8-AB8D-97C6C4441E05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22.12.2022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FCC44-7F0D-4D6A-8752-0B7EEA5A028C}" type="slidenum">
              <a:rPr lang="ru-RU" altLang="ru-RU" smtClean="0">
                <a:solidFill>
                  <a:srgbClr val="D6EC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8504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ymbol" panose="05050102010706020507" pitchFamily="18" charset="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B3EC5F-04FF-408E-A191-64AAF66CCB4B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288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ymbol" panose="05050102010706020507" pitchFamily="18" charset="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D3479-0E0E-4D68-AB13-2CF80704724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910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ymbol" panose="05050102010706020507" pitchFamily="18" charset="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5703A-6161-4C9C-836A-C4D528A6567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438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3BAFF-48A8-424B-B7D4-6AD28FE5E673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22.12.2022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A9A2F5-B4BD-4353-92A5-E9EDCD8904FA}" type="slidenum">
              <a:rPr lang="ru-RU" altLang="ru-RU" smtClean="0">
                <a:solidFill>
                  <a:srgbClr val="D6EC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409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1E6884-715C-4A8F-9FCC-70418379FF27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22.12.2022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6CE325-A946-43E9-9D0D-C6BA76B0705A}" type="slidenum">
              <a:rPr lang="ru-RU" altLang="ru-RU" smtClean="0">
                <a:solidFill>
                  <a:srgbClr val="D6EC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56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CDFDBF-C56C-4A13-B040-69FFB25ACBD5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22.12.2022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453A0-E9EA-4BD3-A6CD-30203E79D3FC}" type="slidenum">
              <a:rPr lang="ru-RU" altLang="ru-RU" smtClean="0">
                <a:solidFill>
                  <a:srgbClr val="D6EC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30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2F1258-2CF0-46D9-8922-46B8806F12CD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22.12.2022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FB209-B19C-45B2-A585-F627BB550D42}" type="slidenum">
              <a:rPr lang="ru-RU" altLang="ru-RU" smtClean="0">
                <a:solidFill>
                  <a:srgbClr val="D6EC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67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E715F-8ADB-4C08-B2C8-F958EB8F4E12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22.12.2022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C06C-210D-42F6-8BF7-E53FDA7F4012}" type="slidenum">
              <a:rPr lang="ru-RU" altLang="ru-RU" smtClean="0">
                <a:solidFill>
                  <a:srgbClr val="D6EC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479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3E80D1-42AF-4157-9181-ACBC712B0E97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22.12.2022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81CBA7-EFE9-4856-B89E-0759C7E1DE1B}" type="slidenum">
              <a:rPr lang="ru-RU" altLang="ru-RU" smtClean="0">
                <a:solidFill>
                  <a:srgbClr val="D6EC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89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8C252-4417-4CBF-A5C9-AB7FD88DB287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22.12.2022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32042-2B50-4DB8-BE57-5F7B0D6393E6}" type="slidenum">
              <a:rPr lang="ru-RU" altLang="ru-RU" smtClean="0">
                <a:solidFill>
                  <a:srgbClr val="D6EC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9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E77C-83CC-4B92-A2ED-7D5406D2257F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4BD-8A7A-4977-B5F1-397134019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274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2481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471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2481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471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2481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47131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84739E-4957-49BC-9117-CCD621C43F98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22.12.2022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39B32D-D3D2-48F9-A126-5E02D5D4AB3C}" type="slidenum">
              <a:rPr lang="ru-RU" altLang="ru-RU" smtClean="0">
                <a:solidFill>
                  <a:srgbClr val="D6EC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05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53A07-D689-4CBA-9CD8-A2CF92BC4B9C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22.12.2022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BA0DBC-75E0-4FAA-AC95-A330D2C09F65}" type="slidenum">
              <a:rPr lang="ru-RU" altLang="ru-RU" smtClean="0">
                <a:solidFill>
                  <a:srgbClr val="D6EC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78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E198A-540F-4E39-9AA5-64DA25058983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22.12.2022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D724C6-2CA0-4A1D-AFE9-FDC83CB161DF}" type="slidenum">
              <a:rPr lang="ru-RU" altLang="ru-RU" smtClean="0">
                <a:solidFill>
                  <a:srgbClr val="D6EC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885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D4F5AE-61A7-4C37-85E0-E8A72C03EA7C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F4B4B-824F-45D5-8ECA-9A86DF77DF4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22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96201-DE50-4876-98CF-D6FEFA3F3CD3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D90ABB-F859-4022-82E9-9E5501709A2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17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7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5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A658CD-829B-4851-8AE5-3061AE24F9F5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A36F3-EDBC-4D45-9B27-68807A4C278E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06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9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7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B3CC32-0191-44E5-9FBC-5DFABA4207F9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4BDE8E-AA78-4615-81EB-E2299B3441B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9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2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1EA84D-4995-4AB7-B883-890EB631939A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7AD54E-87CF-48BD-A3C8-256717761D45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056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8132-8C5B-4C59-8A45-CBDE247493A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E9B68C-BB76-4AB8-8F00-B27523FED17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53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14BEF3-05FE-4AE4-9160-F5435C8A524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5742A-17D6-4CDB-AD31-36789805AEC1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02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E77C-83CC-4B92-A2ED-7D5406D2257F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4BD-8A7A-4977-B5F1-397134019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19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F6891-5BBD-4AF4-A5ED-C71125030780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84703E-6B80-4D81-A3B8-FE6101F6E423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2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209439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08464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3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2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4160A5-207E-4639-999F-1D044DB5CA7B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C9B137-7A0A-48C1-AD4E-651C6AC98C9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864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42772-017E-43F5-A4E7-C42542B7D662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BDE396-CA7A-4E7E-A90A-29E6289698D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516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641600" cy="5851525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7823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289F-622B-44D5-8B17-B714B87DCF8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A8A87-11FC-4D2F-9AE2-2E360FB0B838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999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D4F5AE-61A7-4C37-85E0-E8A72C03EA7C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F4B4B-824F-45D5-8ECA-9A86DF77DF4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8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96201-DE50-4876-98CF-D6FEFA3F3CD3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D90ABB-F859-4022-82E9-9E5501709A2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739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7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5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A658CD-829B-4851-8AE5-3061AE24F9F5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A36F3-EDBC-4D45-9B27-68807A4C278E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63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9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7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B3CC32-0191-44E5-9FBC-5DFABA4207F9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4BDE8E-AA78-4615-81EB-E2299B3441B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05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2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1EA84D-4995-4AB7-B883-890EB631939A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7AD54E-87CF-48BD-A3C8-256717761D45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09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8132-8C5B-4C59-8A45-CBDE247493A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E9B68C-BB76-4AB8-8F00-B27523FED17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94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E77C-83CC-4B92-A2ED-7D5406D2257F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4BD-8A7A-4977-B5F1-397134019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344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14BEF3-05FE-4AE4-9160-F5435C8A524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5742A-17D6-4CDB-AD31-36789805AEC1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775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F6891-5BBD-4AF4-A5ED-C71125030780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84703E-6B80-4D81-A3B8-FE6101F6E423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241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209439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08464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3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2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4160A5-207E-4639-999F-1D044DB5CA7B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C9B137-7A0A-48C1-AD4E-651C6AC98C9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585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42772-017E-43F5-A4E7-C42542B7D662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BDE396-CA7A-4E7E-A90A-29E6289698D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722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641600" cy="5851525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7823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289F-622B-44D5-8B17-B714B87DCF8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A8A87-11FC-4D2F-9AE2-2E360FB0B838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202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D4F5AE-61A7-4C37-85E0-E8A72C03EA7C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F4B4B-824F-45D5-8ECA-9A86DF77DF4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148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96201-DE50-4876-98CF-D6FEFA3F3CD3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D90ABB-F859-4022-82E9-9E5501709A2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790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7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5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A658CD-829B-4851-8AE5-3061AE24F9F5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A36F3-EDBC-4D45-9B27-68807A4C278E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077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9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7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B3CC32-0191-44E5-9FBC-5DFABA4207F9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4BDE8E-AA78-4615-81EB-E2299B3441B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92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2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1EA84D-4995-4AB7-B883-890EB631939A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7AD54E-87CF-48BD-A3C8-256717761D45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5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E77C-83CC-4B92-A2ED-7D5406D2257F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4BD-8A7A-4977-B5F1-397134019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7873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8132-8C5B-4C59-8A45-CBDE247493A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E9B68C-BB76-4AB8-8F00-B27523FED17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898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14BEF3-05FE-4AE4-9160-F5435C8A524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5742A-17D6-4CDB-AD31-36789805AEC1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316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F6891-5BBD-4AF4-A5ED-C71125030780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84703E-6B80-4D81-A3B8-FE6101F6E423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478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209439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08464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3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2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4160A5-207E-4639-999F-1D044DB5CA7B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C9B137-7A0A-48C1-AD4E-651C6AC98C9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48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42772-017E-43F5-A4E7-C42542B7D662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BDE396-CA7A-4E7E-A90A-29E6289698D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37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641600" cy="5851525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7823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289F-622B-44D5-8B17-B714B87DCF8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A8A87-11FC-4D2F-9AE2-2E360FB0B838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51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D4F5AE-61A7-4C37-85E0-E8A72C03EA7C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F4B4B-824F-45D5-8ECA-9A86DF77DF4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452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96201-DE50-4876-98CF-D6FEFA3F3CD3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D90ABB-F859-4022-82E9-9E5501709A2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585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7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5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A658CD-829B-4851-8AE5-3061AE24F9F5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A36F3-EDBC-4D45-9B27-68807A4C278E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0267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9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7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B3CC32-0191-44E5-9FBC-5DFABA4207F9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4BDE8E-AA78-4615-81EB-E2299B3441B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95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E77C-83CC-4B92-A2ED-7D5406D2257F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4BD-8A7A-4977-B5F1-397134019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167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2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1EA84D-4995-4AB7-B883-890EB631939A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7AD54E-87CF-48BD-A3C8-256717761D45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759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8132-8C5B-4C59-8A45-CBDE247493A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E9B68C-BB76-4AB8-8F00-B27523FED17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58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14BEF3-05FE-4AE4-9160-F5435C8A524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5742A-17D6-4CDB-AD31-36789805AEC1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8755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F6891-5BBD-4AF4-A5ED-C71125030780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84703E-6B80-4D81-A3B8-FE6101F6E423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7412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209439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08464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3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2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4160A5-207E-4639-999F-1D044DB5CA7B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C9B137-7A0A-48C1-AD4E-651C6AC98C9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374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42772-017E-43F5-A4E7-C42542B7D662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BDE396-CA7A-4E7E-A90A-29E6289698D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66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641600" cy="5851525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7823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289F-622B-44D5-8B17-B714B87DCF8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A8A87-11FC-4D2F-9AE2-2E360FB0B838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983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D4F5AE-61A7-4C37-85E0-E8A72C03EA7C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F4B4B-824F-45D5-8ECA-9A86DF77DF4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918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96201-DE50-4876-98CF-D6FEFA3F3CD3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D90ABB-F859-4022-82E9-9E5501709A2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783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7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5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A658CD-829B-4851-8AE5-3061AE24F9F5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A36F3-EDBC-4D45-9B27-68807A4C278E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6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E77C-83CC-4B92-A2ED-7D5406D2257F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4BD-8A7A-4977-B5F1-397134019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090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9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7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B3CC32-0191-44E5-9FBC-5DFABA4207F9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4BDE8E-AA78-4615-81EB-E2299B3441B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101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2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1EA84D-4995-4AB7-B883-890EB631939A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7AD54E-87CF-48BD-A3C8-256717761D45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905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8132-8C5B-4C59-8A45-CBDE247493A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E9B68C-BB76-4AB8-8F00-B27523FED17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2782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14BEF3-05FE-4AE4-9160-F5435C8A524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5742A-17D6-4CDB-AD31-36789805AEC1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261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F6891-5BBD-4AF4-A5ED-C71125030780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84703E-6B80-4D81-A3B8-FE6101F6E423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89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209439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08464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3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2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4160A5-207E-4639-999F-1D044DB5CA7B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C9B137-7A0A-48C1-AD4E-651C6AC98C9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8834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42772-017E-43F5-A4E7-C42542B7D662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BDE396-CA7A-4E7E-A90A-29E6289698D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488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641600" cy="5851525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7823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289F-622B-44D5-8B17-B714B87DCF8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A8A87-11FC-4D2F-9AE2-2E360FB0B838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62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D4F5AE-61A7-4C37-85E0-E8A72C03EA7C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F4B4B-824F-45D5-8ECA-9A86DF77DF4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552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96201-DE50-4876-98CF-D6FEFA3F3CD3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D90ABB-F859-4022-82E9-9E5501709A2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727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E77C-83CC-4B92-A2ED-7D5406D2257F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4BD-8A7A-4977-B5F1-397134019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2115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7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5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A658CD-829B-4851-8AE5-3061AE24F9F5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A36F3-EDBC-4D45-9B27-68807A4C278E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400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9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7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B3CC32-0191-44E5-9FBC-5DFABA4207F9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4BDE8E-AA78-4615-81EB-E2299B3441B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8517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2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1EA84D-4995-4AB7-B883-890EB631939A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7AD54E-87CF-48BD-A3C8-256717761D45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196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8132-8C5B-4C59-8A45-CBDE247493A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E9B68C-BB76-4AB8-8F00-B27523FED17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068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14BEF3-05FE-4AE4-9160-F5435C8A524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5742A-17D6-4CDB-AD31-36789805AEC1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29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F6891-5BBD-4AF4-A5ED-C71125030780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84703E-6B80-4D81-A3B8-FE6101F6E423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485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209439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08464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3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2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4160A5-207E-4639-999F-1D044DB5CA7B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C9B137-7A0A-48C1-AD4E-651C6AC98C9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9067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42772-017E-43F5-A4E7-C42542B7D662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BDE396-CA7A-4E7E-A90A-29E6289698D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322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641600" cy="5851525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7823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289F-622B-44D5-8B17-B714B87DCF8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A8A87-11FC-4D2F-9AE2-2E360FB0B838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521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D4F5AE-61A7-4C37-85E0-E8A72C03EA7C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F4B4B-824F-45D5-8ECA-9A86DF77DF4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7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E77C-83CC-4B92-A2ED-7D5406D2257F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74BD-8A7A-4977-B5F1-397134019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8929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96201-DE50-4876-98CF-D6FEFA3F3CD3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D90ABB-F859-4022-82E9-9E5501709A2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2014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7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5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A658CD-829B-4851-8AE5-3061AE24F9F5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A36F3-EDBC-4D45-9B27-68807A4C278E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8929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9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7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B3CC32-0191-44E5-9FBC-5DFABA4207F9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4BDE8E-AA78-4615-81EB-E2299B3441B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541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2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1EA84D-4995-4AB7-B883-890EB631939A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7AD54E-87CF-48BD-A3C8-256717761D45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190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8132-8C5B-4C59-8A45-CBDE247493A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E9B68C-BB76-4AB8-8F00-B27523FED17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978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14BEF3-05FE-4AE4-9160-F5435C8A524D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5742A-17D6-4CDB-AD31-36789805AEC1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42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F6891-5BBD-4AF4-A5ED-C71125030780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84703E-6B80-4D81-A3B8-FE6101F6E423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055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209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08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209439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08464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3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2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4160A5-207E-4639-999F-1D044DB5CA7B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C9B137-7A0A-48C1-AD4E-651C6AC98C9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370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42772-017E-43F5-A4E7-C42542B7D662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BDE396-CA7A-4E7E-A90A-29E6289698D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94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641600" cy="5851525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7823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289F-622B-44D5-8B17-B714B87DCF8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A8A87-11FC-4D2F-9AE2-2E360FB0B838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99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DE77C-83CC-4B92-A2ED-7D5406D2257F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74BD-8A7A-4977-B5F1-397134019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60" name="Текст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E32C0CF-DDAF-4CFF-8996-5E8DD531FFD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3BEA8-DF45-4025-9A04-E1472DD24789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262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41AA91-EE58-4F04-9716-526317626E6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99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6" name="Текст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6DDF138-8441-4F2A-B07A-AC0CBD67F6CA}" type="datetimeFigureOut">
              <a:rPr lang="ru-RU" smtClean="0">
                <a:solidFill>
                  <a:srgbClr val="D6ECFF"/>
                </a:solidFill>
              </a:rPr>
              <a:pPr>
                <a:defRPr/>
              </a:pPr>
              <a:t>22.12.2022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1EBE2D-29C6-4B40-8DA0-DBD6D63AF205}" type="slidenum">
              <a:rPr lang="ru-RU" altLang="ru-RU" smtClean="0">
                <a:solidFill>
                  <a:srgbClr val="D6EC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D6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978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60" name="Текст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E32C0CF-DDAF-4CFF-8996-5E8DD531FFD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3BEA8-DF45-4025-9A04-E1472DD24789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480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60" name="Текст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E32C0CF-DDAF-4CFF-8996-5E8DD531FFD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3BEA8-DF45-4025-9A04-E1472DD24789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27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60" name="Текст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E32C0CF-DDAF-4CFF-8996-5E8DD531FFD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3BEA8-DF45-4025-9A04-E1472DD24789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1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60" name="Текст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E32C0CF-DDAF-4CFF-8996-5E8DD531FFD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3BEA8-DF45-4025-9A04-E1472DD24789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937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60" name="Текст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E32C0CF-DDAF-4CFF-8996-5E8DD531FFD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3BEA8-DF45-4025-9A04-E1472DD24789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9729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60" name="Текст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E32C0CF-DDAF-4CFF-8996-5E8DD531FFD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3BEA8-DF45-4025-9A04-E1472DD24789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60" name="Текст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E32C0CF-DDAF-4CFF-8996-5E8DD531FFD1}" type="datetimeFigureOut">
              <a:rPr lang="ru-RU" smtClean="0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3BEA8-DF45-4025-9A04-E1472DD24789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659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17.xml"/><Relationship Id="rId4" Type="http://schemas.openxmlformats.org/officeDocument/2006/relationships/video" Target="../media/media2.mp4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+mn-lt"/>
              </a:rPr>
              <a:t>Грипп А</a:t>
            </a:r>
            <a:r>
              <a:rPr lang="en-US" b="1" i="1" dirty="0" smtClean="0">
                <a:solidFill>
                  <a:srgbClr val="C00000"/>
                </a:solidFill>
                <a:latin typeface="+mn-lt"/>
              </a:rPr>
              <a:t>H1N1</a:t>
            </a:r>
            <a:r>
              <a:rPr lang="ru-RU" b="1" i="1" dirty="0" smtClean="0">
                <a:solidFill>
                  <a:srgbClr val="C00000"/>
                </a:solidFill>
                <a:latin typeface="+mn-lt"/>
              </a:rPr>
              <a:t>: диагностика, лечение, профилактика</a:t>
            </a:r>
            <a:endParaRPr lang="ru-RU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1379" y="5007757"/>
            <a:ext cx="9712657" cy="724303"/>
          </a:xfrm>
        </p:spPr>
        <p:txBody>
          <a:bodyPr>
            <a:normAutofit/>
          </a:bodyPr>
          <a:lstStyle/>
          <a:p>
            <a:pPr algn="r"/>
            <a:r>
              <a:rPr lang="ru-RU" sz="3200" b="1" i="1" dirty="0" smtClean="0"/>
              <a:t>Главный пульмонолог МЗ РД, профессор </a:t>
            </a:r>
            <a:r>
              <a:rPr lang="ru-RU" sz="3200" b="1" i="1" dirty="0" err="1" smtClean="0"/>
              <a:t>К.А.Масуев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785430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604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55" y="0"/>
            <a:ext cx="105745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6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грип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15889"/>
            <a:ext cx="4533900" cy="42243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Прямоугольник 7"/>
          <p:cNvSpPr>
            <a:spLocks noChangeArrowheads="1"/>
          </p:cNvSpPr>
          <p:nvPr/>
        </p:nvSpPr>
        <p:spPr bwMode="auto">
          <a:xfrm>
            <a:off x="3905251" y="3979863"/>
            <a:ext cx="1647825" cy="3603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5232400" y="2727325"/>
            <a:ext cx="5435600" cy="4076700"/>
          </a:xfrm>
          <a:prstGeom prst="rect">
            <a:avLst/>
          </a:prstGeom>
          <a:noFill/>
          <a:ln w="9525" algn="ctr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50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6479"/>
            <a:ext cx="10515600" cy="545910"/>
          </a:xfrm>
        </p:spPr>
        <p:txBody>
          <a:bodyPr>
            <a:noAutofit/>
          </a:bodyPr>
          <a:lstStyle/>
          <a:p>
            <a:pPr algn="r"/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лассификация гриппа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827594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1800" dirty="0" smtClean="0"/>
              <a:t>J09 – Грипп, вызванный выявленным вирусом зоонозного или пандемического гриппа 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J10 – Грипп, вызванный идентифицированным вирусом сезонного гриппа 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J11 – Грипп, вирус не идентифицирован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800" b="1" i="1" dirty="0" smtClean="0">
                <a:solidFill>
                  <a:srgbClr val="C00000"/>
                </a:solidFill>
              </a:rPr>
              <a:t>                                                          КЛАССИФИКАЦИЯ ЗАБОЛЕВАНИЯ 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По течению: 1. Типичное (</a:t>
            </a:r>
            <a:r>
              <a:rPr lang="ru-RU" sz="1800" dirty="0" err="1" smtClean="0"/>
              <a:t>манифестное</a:t>
            </a:r>
            <a:r>
              <a:rPr lang="ru-RU" sz="1800" dirty="0" smtClean="0"/>
              <a:t>);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 2. Атипичное (бессимптомное, стертое).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800" dirty="0" smtClean="0"/>
              <a:t>         </a:t>
            </a:r>
            <a:r>
              <a:rPr lang="ru-RU" sz="1800" b="1" dirty="0" smtClean="0"/>
              <a:t>По тяжести: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1. Легкая степень тяжести;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2. Средняя степень тяжести;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3. Тяжелая степень тяжести;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4. Очень тяжелая степень тяжести (</a:t>
            </a:r>
            <a:r>
              <a:rPr lang="ru-RU" sz="1800" dirty="0" err="1" smtClean="0"/>
              <a:t>гипертоксическая</a:t>
            </a:r>
            <a:r>
              <a:rPr lang="ru-RU" sz="1800" dirty="0" smtClean="0"/>
              <a:t>).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</a:t>
            </a:r>
            <a:r>
              <a:rPr lang="ru-RU" sz="1800" b="1" dirty="0" smtClean="0"/>
              <a:t>По характеру течения: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1. Неосложненное;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2. Осложненное;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2.1 Специфические осложнения (вирус-ассоциированные)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2.2 Неспецифические осложнения: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2.2.1 Бактериальные осложнения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2.2.2. Обострение/декомпенсация хронических </a:t>
            </a:r>
            <a:r>
              <a:rPr lang="ru-RU" sz="1800" dirty="0" err="1" smtClean="0"/>
              <a:t>заболевани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7220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69" y="1027906"/>
            <a:ext cx="6603931" cy="605338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6478" y="137330"/>
            <a:ext cx="5295331" cy="6732326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1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84886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b="1" i="1" dirty="0" smtClean="0">
                <a:solidFill>
                  <a:srgbClr val="C00000"/>
                </a:solidFill>
              </a:rPr>
              <a:t>Гриппозная пневмония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34315" y="716692"/>
            <a:ext cx="11178744" cy="571705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Пневмония — одно из частых осложнений гриппа. </a:t>
            </a:r>
            <a:r>
              <a:rPr lang="ru-RU" dirty="0" err="1" smtClean="0"/>
              <a:t>Развившиеся</a:t>
            </a:r>
            <a:r>
              <a:rPr lang="ru-RU" dirty="0" smtClean="0"/>
              <a:t> на фоне вирусной инфекции пневмонии относят к первичным вирусно-бактериальным (чаще всего стрептококковой и стафилококковой этиологии). </a:t>
            </a:r>
          </a:p>
          <a:p>
            <a:r>
              <a:rPr lang="ru-RU" dirty="0" smtClean="0"/>
              <a:t>Чаще развиваются у пациентов группы «высокого риска»: с хроническими заболеваниями легких и сердца, лиц пожилого возраста. </a:t>
            </a:r>
          </a:p>
          <a:p>
            <a:r>
              <a:rPr lang="ru-RU" dirty="0" smtClean="0"/>
              <a:t>Постгриппозные пневмонии развиваются в конце 1-й — начале 2-й недели болезни. Антибактериальное лечение дает хорошие результаты. Пневмонии могут иметь как интерстициальный, так и очаговый характер. </a:t>
            </a:r>
          </a:p>
          <a:p>
            <a:r>
              <a:rPr lang="ru-RU" dirty="0" smtClean="0"/>
              <a:t>Постгриппозные пневмонии опасны для лиц старших возрастных групп. Молниеносная форма болезни с тяжелым течением может </a:t>
            </a:r>
            <a:r>
              <a:rPr lang="ru-RU" dirty="0" err="1" smtClean="0"/>
              <a:t>закончиться</a:t>
            </a:r>
            <a:r>
              <a:rPr lang="ru-RU" dirty="0" smtClean="0"/>
              <a:t> смертью на 2–3-и сутки (развивается острый геморрагический отек легких на фоне резкой интоксикации). С первых часов возникает высокая лихорадка, быстро нарастают одышка и цианоз. Появляется кровянистая, иногда пенистая мокрота. На </a:t>
            </a:r>
            <a:r>
              <a:rPr lang="ru-RU" dirty="0" err="1" smtClean="0"/>
              <a:t>рентгенограммах</a:t>
            </a:r>
            <a:r>
              <a:rPr lang="ru-RU" dirty="0" smtClean="0"/>
              <a:t> выявляют очаги затемнения округлой или неправильной формы. Приглушение </a:t>
            </a:r>
            <a:r>
              <a:rPr lang="ru-RU" dirty="0" err="1" smtClean="0"/>
              <a:t>перкуторного</a:t>
            </a:r>
            <a:r>
              <a:rPr lang="ru-RU" dirty="0" smtClean="0"/>
              <a:t> звука отсутствует или выражено незначительно. </a:t>
            </a:r>
          </a:p>
          <a:p>
            <a:r>
              <a:rPr lang="ru-RU" dirty="0" smtClean="0"/>
              <a:t>В последующие дни на фоне высокой температуры и резкой одышки нарастает ДН, развиваются гипоксическая кома и коллапс.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4113" y="260350"/>
            <a:ext cx="7772400" cy="4083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48131" name="Объект 2"/>
          <p:cNvSpPr>
            <a:spLocks noGrp="1"/>
          </p:cNvSpPr>
          <p:nvPr>
            <p:ph idx="1"/>
          </p:nvPr>
        </p:nvSpPr>
        <p:spPr>
          <a:xfrm>
            <a:off x="1310184" y="994723"/>
            <a:ext cx="10467834" cy="4750984"/>
          </a:xfrm>
        </p:spPr>
        <p:txBody>
          <a:bodyPr/>
          <a:lstStyle/>
          <a:p>
            <a:pPr eaLnBrk="1" hangingPunct="1"/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Пневмония является наиболее частным осложнением гриппа А </a:t>
            </a:r>
            <a:r>
              <a:rPr lang="en-US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H1N1 </a:t>
            </a: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и определяет тяжесть течения болезни. </a:t>
            </a:r>
          </a:p>
          <a:p>
            <a:pPr eaLnBrk="1" hangingPunct="1"/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«Сигналами опасности» тяжелого течения являются высокая температура тела продолжительностью более 3 суток, приступы непродуктивного кашля, чувство нехватки воздуха, появление и нарастание одышки, цианоз кожи и слизистых оболочек, появление прожилок крови в мокроте, боли в грудной клетке, снижение показателей АД, адинамия или возбуждение. </a:t>
            </a:r>
          </a:p>
          <a:p>
            <a:pPr eaLnBrk="1" hangingPunct="1"/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Пневмония при гриппе может также развиться и в более поздние сроки. </a:t>
            </a:r>
          </a:p>
        </p:txBody>
      </p:sp>
    </p:spTree>
    <p:extLst>
      <p:ext uri="{BB962C8B-B14F-4D97-AF65-F5344CB8AC3E}">
        <p14:creationId xmlns:p14="http://schemas.microsoft.com/office/powerpoint/2010/main" val="13614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750" y="188914"/>
            <a:ext cx="8604250" cy="1152525"/>
          </a:xfrm>
        </p:spPr>
        <p:txBody>
          <a:bodyPr/>
          <a:lstStyle/>
          <a:p>
            <a:pPr algn="r">
              <a:defRPr/>
            </a:pPr>
            <a:r>
              <a:rPr lang="ru-RU" sz="3600" b="1" i="1" dirty="0"/>
              <a:t>Молекулярно-генетические свойства штаммов вируса гриппа A (H1N1)</a:t>
            </a:r>
            <a:endParaRPr lang="ru-RU" sz="3600" i="1" dirty="0"/>
          </a:p>
        </p:txBody>
      </p:sp>
      <p:sp>
        <p:nvSpPr>
          <p:cNvPr id="51203" name="Объект 2"/>
          <p:cNvSpPr>
            <a:spLocks noGrp="1"/>
          </p:cNvSpPr>
          <p:nvPr>
            <p:ph idx="1"/>
          </p:nvPr>
        </p:nvSpPr>
        <p:spPr>
          <a:xfrm>
            <a:off x="1269242" y="1628775"/>
            <a:ext cx="10044751" cy="4572000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/>
              <a:t>Выделенные из </a:t>
            </a:r>
            <a:r>
              <a:rPr lang="ru-RU" altLang="ru-RU" sz="2800" b="1" dirty="0" err="1"/>
              <a:t>аутопсийного</a:t>
            </a:r>
            <a:r>
              <a:rPr lang="ru-RU" altLang="ru-RU" sz="2800" b="1" dirty="0"/>
              <a:t> материала штаммы гриппа A (H1N1) выявили увеличение  </a:t>
            </a:r>
            <a:r>
              <a:rPr lang="ru-RU" altLang="ru-RU" sz="2800" b="1" dirty="0" err="1"/>
              <a:t>авидности</a:t>
            </a:r>
            <a:r>
              <a:rPr lang="ru-RU" altLang="ru-RU" sz="2800" b="1" dirty="0"/>
              <a:t>  к  специфическим рецепторам клеток (α2′-3′-сиалозидам), расположенным в дистальных отделах ДП. </a:t>
            </a:r>
          </a:p>
          <a:p>
            <a:pPr>
              <a:defRPr/>
            </a:pPr>
            <a:endParaRPr lang="ru-RU" altLang="ru-RU" sz="2800" b="1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altLang="ru-RU" sz="2800" b="1" dirty="0">
                <a:solidFill>
                  <a:schemeClr val="tx1">
                    <a:lumMod val="95000"/>
                  </a:schemeClr>
                </a:solidFill>
              </a:rPr>
              <a:t>Именно поэтому, штаммы вируса гриппа A (H1N1)  проявляют большую </a:t>
            </a:r>
            <a:r>
              <a:rPr lang="ru-RU" altLang="ru-RU" sz="2800" b="1" dirty="0" err="1">
                <a:solidFill>
                  <a:schemeClr val="tx1">
                    <a:lumMod val="95000"/>
                  </a:schemeClr>
                </a:solidFill>
              </a:rPr>
              <a:t>тропность</a:t>
            </a:r>
            <a:r>
              <a:rPr lang="ru-RU" altLang="ru-RU" sz="2800" b="1" dirty="0">
                <a:solidFill>
                  <a:schemeClr val="tx1">
                    <a:lumMod val="95000"/>
                  </a:schemeClr>
                </a:solidFill>
              </a:rPr>
              <a:t> к нижним дыхательным путям с ранним формированием ОП.</a:t>
            </a:r>
          </a:p>
          <a:p>
            <a:pPr>
              <a:defRPr/>
            </a:pPr>
            <a:endParaRPr lang="ru-RU" altLang="ru-RU" sz="26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160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751" y="0"/>
            <a:ext cx="8132763" cy="90805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600" b="1" i="1" dirty="0">
                <a:solidFill>
                  <a:schemeClr val="tx2">
                    <a:satMod val="200000"/>
                  </a:schemeClr>
                </a:solidFill>
              </a:rPr>
              <a:t>Клинико-патогенетическая </a:t>
            </a:r>
            <a:br>
              <a:rPr lang="ru-RU" sz="3600" b="1" i="1" dirty="0">
                <a:solidFill>
                  <a:schemeClr val="tx2">
                    <a:satMod val="200000"/>
                  </a:schemeClr>
                </a:solidFill>
              </a:rPr>
            </a:br>
            <a:r>
              <a:rPr lang="ru-RU" sz="3600" b="1" i="1" dirty="0">
                <a:solidFill>
                  <a:schemeClr val="tx2">
                    <a:satMod val="200000"/>
                  </a:schemeClr>
                </a:solidFill>
              </a:rPr>
              <a:t>классификация вирусных пневмоний </a:t>
            </a:r>
            <a:br>
              <a:rPr lang="ru-RU" sz="3600" b="1" i="1" dirty="0">
                <a:solidFill>
                  <a:schemeClr val="tx2">
                    <a:satMod val="200000"/>
                  </a:schemeClr>
                </a:solidFill>
              </a:rPr>
            </a:br>
            <a:endParaRPr lang="ru-RU" sz="3600" b="1" i="1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2890" y="1341438"/>
            <a:ext cx="10099343" cy="5256212"/>
          </a:xfrm>
        </p:spPr>
        <p:txBody>
          <a:bodyPr>
            <a:normAutofit lnSpcReduction="10000"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b="1" dirty="0" smtClean="0">
                <a:solidFill>
                  <a:srgbClr val="FFC000"/>
                </a:solidFill>
              </a:rPr>
              <a:t>Первичная: </a:t>
            </a:r>
            <a:r>
              <a:rPr lang="ru-RU" dirty="0" smtClean="0"/>
              <a:t>острая интерстициальная и      геморрагическая (развивается </a:t>
            </a:r>
            <a:r>
              <a:rPr lang="ru-RU" dirty="0"/>
              <a:t>в </a:t>
            </a:r>
            <a:r>
              <a:rPr lang="ru-RU" dirty="0" smtClean="0"/>
              <a:t>первые 2–3-е суток заболевания).  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ru-RU" dirty="0" smtClean="0"/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b="1" dirty="0" smtClean="0">
                <a:solidFill>
                  <a:srgbClr val="FFC000"/>
                </a:solidFill>
              </a:rPr>
              <a:t>Вторичная:</a:t>
            </a:r>
            <a:r>
              <a:rPr lang="ru-RU" dirty="0" smtClean="0"/>
              <a:t> вирусно-бактериальная и  бактериальная (поздняя гриппозная пневмония -заболевание конца </a:t>
            </a:r>
            <a:r>
              <a:rPr lang="ru-RU" dirty="0"/>
              <a:t>первой и начала второй недели от появления первых клинических </a:t>
            </a:r>
            <a:r>
              <a:rPr lang="ru-RU" dirty="0" smtClean="0"/>
              <a:t>проявлений).</a:t>
            </a:r>
          </a:p>
          <a:p>
            <a:pPr marL="68580" indent="0" eaLnBrk="1" fontAlgn="auto" hangingPunct="1">
              <a:spcAft>
                <a:spcPts val="0"/>
              </a:spcAft>
              <a:buNone/>
              <a:defRPr/>
            </a:pPr>
            <a:r>
              <a:rPr lang="ru-RU" dirty="0" smtClean="0"/>
              <a:t> 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>
                <a:solidFill>
                  <a:srgbClr val="FFC000"/>
                </a:solidFill>
              </a:rPr>
              <a:t>Третичная:</a:t>
            </a:r>
            <a:r>
              <a:rPr lang="ru-RU" dirty="0" smtClean="0"/>
              <a:t>  </a:t>
            </a:r>
            <a:r>
              <a:rPr lang="ru-RU" dirty="0"/>
              <a:t>может развиться в поздние сроки – после 14 дня от начала </a:t>
            </a:r>
            <a:r>
              <a:rPr lang="ru-RU" dirty="0" smtClean="0"/>
              <a:t>заболевания</a:t>
            </a:r>
            <a:r>
              <a:rPr lang="ru-RU" dirty="0"/>
              <a:t>.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438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922" y="130625"/>
            <a:ext cx="11081982" cy="606354"/>
          </a:xfrm>
        </p:spPr>
        <p:txBody>
          <a:bodyPr/>
          <a:lstStyle/>
          <a:p>
            <a:pPr algn="r"/>
            <a:r>
              <a:rPr lang="ru-RU" sz="2800" b="1" i="1" dirty="0" smtClean="0">
                <a:solidFill>
                  <a:srgbClr val="FFFF00"/>
                </a:solidFill>
              </a:rPr>
              <a:t>Обследование больных с подозрением на гриппозную пневмонию 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922" y="736979"/>
            <a:ext cx="11232108" cy="5677468"/>
          </a:xfrm>
        </p:spPr>
        <p:txBody>
          <a:bodyPr/>
          <a:lstStyle/>
          <a:p>
            <a:r>
              <a:rPr lang="ru-RU" sz="1800" b="1" i="1" dirty="0" err="1" smtClean="0"/>
              <a:t>Физикальное</a:t>
            </a:r>
            <a:r>
              <a:rPr lang="ru-RU" sz="1800" b="1" i="1" dirty="0" smtClean="0"/>
              <a:t> обследование </a:t>
            </a:r>
            <a:r>
              <a:rPr lang="ru-RU" sz="1800" dirty="0" smtClean="0"/>
              <a:t>(помимо общих симптомов обращают внимание на наличие и характер одышки, мокроты, дистанционных хрипов, положение и поведение пациента для диагностики степени тяжести и характера течения заболевания. Оценить жизненно-важные показатели –  термометрия, ЧДД, АД, ЧСС, для определения степени тяжести заболевания, наличия осложнений и сопутствующих заболеваний)</a:t>
            </a:r>
          </a:p>
          <a:p>
            <a:pPr marL="68263" indent="0">
              <a:buNone/>
            </a:pPr>
            <a:r>
              <a:rPr lang="ru-RU" sz="1800" b="1" i="1" dirty="0" smtClean="0"/>
              <a:t>                                                                Лабораторная диагностика:</a:t>
            </a:r>
          </a:p>
          <a:p>
            <a:pPr marL="68263" indent="0">
              <a:buNone/>
            </a:pPr>
            <a:r>
              <a:rPr lang="ru-RU" sz="1800" b="1" i="1" u="sng" dirty="0" smtClean="0"/>
              <a:t>1. Неспецифическая лабораторная диагностика.</a:t>
            </a:r>
            <a:r>
              <a:rPr lang="ru-RU" sz="1800" b="1" u="sng" dirty="0" smtClean="0"/>
              <a:t> </a:t>
            </a:r>
            <a:r>
              <a:rPr lang="ru-RU" sz="1800" dirty="0" smtClean="0"/>
              <a:t>ОАК: при неосложненном течении гриппа  - </a:t>
            </a:r>
            <a:r>
              <a:rPr lang="ru-RU" sz="1800" dirty="0" err="1" smtClean="0"/>
              <a:t>нормоцитоз</a:t>
            </a:r>
            <a:r>
              <a:rPr lang="ru-RU" sz="1800" dirty="0" smtClean="0"/>
              <a:t> или лейкопения, </a:t>
            </a:r>
            <a:r>
              <a:rPr lang="ru-RU" sz="1800" dirty="0" err="1" smtClean="0"/>
              <a:t>нейтропения</a:t>
            </a:r>
            <a:r>
              <a:rPr lang="ru-RU" sz="1800" dirty="0" smtClean="0"/>
              <a:t>, </a:t>
            </a:r>
            <a:r>
              <a:rPr lang="ru-RU" sz="1800" dirty="0" err="1" smtClean="0"/>
              <a:t>эозинопения</a:t>
            </a:r>
            <a:r>
              <a:rPr lang="ru-RU" sz="1800" dirty="0" smtClean="0"/>
              <a:t>, относительный </a:t>
            </a:r>
            <a:r>
              <a:rPr lang="ru-RU" sz="1800" dirty="0" err="1" smtClean="0"/>
              <a:t>лимфо</a:t>
            </a:r>
            <a:r>
              <a:rPr lang="ru-RU" sz="1800" dirty="0" smtClean="0"/>
              <a:t> - и </a:t>
            </a:r>
            <a:r>
              <a:rPr lang="ru-RU" sz="1800" dirty="0" err="1" smtClean="0"/>
              <a:t>моноцитоз</a:t>
            </a:r>
            <a:r>
              <a:rPr lang="ru-RU" sz="1800" dirty="0" smtClean="0"/>
              <a:t>. При </a:t>
            </a:r>
            <a:r>
              <a:rPr lang="ru-RU" sz="1800" dirty="0" err="1" smtClean="0"/>
              <a:t>бак.осложнениях</a:t>
            </a:r>
            <a:r>
              <a:rPr lang="ru-RU" sz="1800" dirty="0" smtClean="0"/>
              <a:t> (пневмония, синусит и т.д.) лейкоцитоз, ПЯ - </a:t>
            </a:r>
            <a:r>
              <a:rPr lang="ru-RU" sz="1800" dirty="0" err="1" smtClean="0"/>
              <a:t>нейтрофилез</a:t>
            </a:r>
            <a:r>
              <a:rPr lang="ru-RU" sz="1800" dirty="0" smtClean="0"/>
              <a:t>, ускорение СОЭ. При интерстициальном вирусном поражении легких характерны лейкопения, </a:t>
            </a:r>
            <a:r>
              <a:rPr lang="ru-RU" sz="1800" dirty="0" err="1" smtClean="0"/>
              <a:t>нейтрофилез</a:t>
            </a:r>
            <a:r>
              <a:rPr lang="ru-RU" sz="1800" dirty="0" smtClean="0"/>
              <a:t> с </a:t>
            </a:r>
            <a:r>
              <a:rPr lang="ru-RU" sz="1800" dirty="0" err="1" smtClean="0"/>
              <a:t>палочкоядерным</a:t>
            </a:r>
            <a:r>
              <a:rPr lang="ru-RU" sz="1800" dirty="0" smtClean="0"/>
              <a:t> сдвигом, анемия и тромбоцитопения).</a:t>
            </a:r>
          </a:p>
          <a:p>
            <a:pPr marL="68263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</a:t>
            </a:r>
            <a:r>
              <a:rPr lang="ru-RU" sz="1800" b="1" i="1" u="sng" dirty="0" smtClean="0"/>
              <a:t>2. Специфическая лабораторная диагностика.</a:t>
            </a:r>
            <a:r>
              <a:rPr lang="ru-RU" sz="1800" dirty="0" smtClean="0"/>
              <a:t> Идентификации возбудителя гриппа проводится в обязательном порядке при : − госпитализации больного по поводу ОРВИ верхних и нижних дыхательных путей (тяжелые и необычные формы заболевания); </a:t>
            </a:r>
          </a:p>
          <a:p>
            <a:pPr marL="68263" indent="0">
              <a:buNone/>
            </a:pPr>
            <a:r>
              <a:rPr lang="ru-RU" sz="1800" dirty="0" smtClean="0"/>
              <a:t>− заболевании лиц с высоким риском неблагоприятного исхода гриппа и ОРВИ (в том числе беременных, лиц с хроническими заболеваниями сердца, легких, метаболическим синдромом и других); </a:t>
            </a:r>
          </a:p>
          <a:p>
            <a:pPr marL="68263" indent="0">
              <a:buNone/>
            </a:pPr>
            <a:r>
              <a:rPr lang="ru-RU" sz="1800" dirty="0" smtClean="0"/>
              <a:t>− регистрации очагов ОРВИ с множественными случаями заболеваний в организованных коллективах взрослых с числом пострадавших 5 и более человек в один инкубационный период, заболевании лиц из организаций с круглосуточным пребыванием</a:t>
            </a:r>
          </a:p>
          <a:p>
            <a:pPr marL="68263" indent="0">
              <a:buNone/>
            </a:pPr>
            <a:endParaRPr lang="ru-RU" sz="1800" b="1" i="1" u="sng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939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991" y="1101962"/>
            <a:ext cx="10863618" cy="4752927"/>
          </a:xfrm>
        </p:spPr>
        <p:txBody>
          <a:bodyPr/>
          <a:lstStyle/>
          <a:p>
            <a:r>
              <a:rPr lang="ru-RU" sz="2600" dirty="0" smtClean="0"/>
              <a:t>Оптимальный срок сбора клинического материала – в течение 3 суток после манифестации болезни1 или в первый день госпитализации (в более поздние сроки не исключена возможность суперинфекции при контакте с другими пациентами в стационаре), предпочтительно до начала противовирусной терапии. </a:t>
            </a:r>
          </a:p>
          <a:p>
            <a:r>
              <a:rPr lang="ru-RU" sz="2600" dirty="0" smtClean="0"/>
              <a:t>От одного больного забирается не менее трех видов клинического материала, обязательно -мазки из полости носа и ротоглотки, и носоглоточное отделяемое . От одного больного отбирают две пробы: одну пробу для проведения первичного исследования материала методами ПЦР, вторую – для проведения экспресс - теста. Все виды работ проводят с соблюдением противоэпидемического режима, в строгом соответствии с требованиями действующих нормативно-методических документов.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53785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19414" y="365125"/>
            <a:ext cx="4434385" cy="61175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+mn-lt"/>
              </a:rPr>
              <a:t>Основной действующий документ для оказания медицинской помощи больным гриппом</a:t>
            </a:r>
            <a:endParaRPr lang="ru-RU" sz="2800" b="1" dirty="0"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331" y="251071"/>
            <a:ext cx="4517409" cy="64162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345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Рекомендовано лицам с симптомами ОРВИ проведение экспресс-теста (обнаружения антигенов COVID-19 в мазках </a:t>
            </a:r>
            <a:r>
              <a:rPr lang="ru-RU" dirty="0" err="1" smtClean="0"/>
              <a:t>носо</a:t>
            </a:r>
            <a:r>
              <a:rPr lang="ru-RU" dirty="0" smtClean="0"/>
              <a:t>/ротоглотки методом </a:t>
            </a:r>
            <a:r>
              <a:rPr lang="ru-RU" dirty="0" err="1" smtClean="0"/>
              <a:t>иммунохроматографии</a:t>
            </a:r>
            <a:r>
              <a:rPr lang="ru-RU" dirty="0" smtClean="0"/>
              <a:t>) для дифференциальной диагностики на амбулаторном и стационарном этапах оказания помощи пациентам по клинико-эпидемиологическим показаниям и пациентам из групп риска для дифференциальной диагностики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58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4525" y="1427162"/>
            <a:ext cx="10517875" cy="4878103"/>
          </a:xfrm>
        </p:spPr>
        <p:txBody>
          <a:bodyPr/>
          <a:lstStyle/>
          <a:p>
            <a:r>
              <a:rPr lang="ru-RU" dirty="0" smtClean="0"/>
              <a:t>ПЦР наиболее эффективный метод, который позволяет обнаружить нуклеиновые кислоты вируса в среднем </a:t>
            </a:r>
            <a:r>
              <a:rPr lang="ru-RU" b="1" i="1" dirty="0" smtClean="0"/>
              <a:t>до 7 дней</a:t>
            </a:r>
            <a:r>
              <a:rPr lang="ru-RU" dirty="0" smtClean="0"/>
              <a:t>, </a:t>
            </a:r>
            <a:r>
              <a:rPr lang="ru-RU" b="1" i="1" dirty="0" smtClean="0"/>
              <a:t>и максимум – до 2 недель от начала заболевания (при условии сохранении признаков поражения верхних дыхательных путей). </a:t>
            </a:r>
            <a:r>
              <a:rPr lang="ru-RU" dirty="0" smtClean="0"/>
              <a:t>Результаты получают в течение 4–6 часов после представления образца. </a:t>
            </a:r>
          </a:p>
          <a:p>
            <a:r>
              <a:rPr lang="ru-RU" dirty="0" smtClean="0"/>
              <a:t>Рекомендовано лицам с симптомами ОРВИ проведение </a:t>
            </a:r>
            <a:r>
              <a:rPr lang="ru-RU" dirty="0" err="1" smtClean="0"/>
              <a:t>молекулярно</a:t>
            </a:r>
            <a:r>
              <a:rPr lang="ru-RU" dirty="0" smtClean="0"/>
              <a:t>–генетического исследования методом (ПЦР) на возбудителя COVID-19 для проведения </a:t>
            </a:r>
            <a:r>
              <a:rPr lang="ru-RU" dirty="0" err="1" smtClean="0"/>
              <a:t>дифференциальной</a:t>
            </a:r>
            <a:r>
              <a:rPr lang="ru-RU" dirty="0" smtClean="0"/>
              <a:t> диагностики у всех заболевших.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6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014" y="1811645"/>
            <a:ext cx="10554267" cy="4572000"/>
          </a:xfrm>
        </p:spPr>
        <p:txBody>
          <a:bodyPr/>
          <a:lstStyle/>
          <a:p>
            <a:r>
              <a:rPr lang="ru-RU" dirty="0" smtClean="0"/>
              <a:t>Рекомендовано проведение микробиологической диагностики (</a:t>
            </a:r>
            <a:r>
              <a:rPr lang="ru-RU" dirty="0" err="1" smtClean="0"/>
              <a:t>культуральное</a:t>
            </a:r>
            <a:r>
              <a:rPr lang="ru-RU" dirty="0" smtClean="0"/>
              <a:t> исследование) и/или ПЦР-диагностики на </a:t>
            </a:r>
            <a:r>
              <a:rPr lang="ru-RU" b="1" i="1" dirty="0" err="1" smtClean="0"/>
              <a:t>Streptococcus</a:t>
            </a:r>
            <a:r>
              <a:rPr lang="ru-RU" b="1" i="1" dirty="0" smtClean="0"/>
              <a:t> </a:t>
            </a:r>
            <a:r>
              <a:rPr lang="ru-RU" b="1" i="1" dirty="0" err="1" smtClean="0"/>
              <a:t>pneumoniae</a:t>
            </a:r>
            <a:r>
              <a:rPr lang="ru-RU" b="1" i="1" dirty="0" smtClean="0"/>
              <a:t>, </a:t>
            </a:r>
            <a:r>
              <a:rPr lang="ru-RU" b="1" i="1" dirty="0" err="1" smtClean="0"/>
              <a:t>Haemophilus</a:t>
            </a:r>
            <a:r>
              <a:rPr lang="ru-RU" b="1" i="1" dirty="0" smtClean="0"/>
              <a:t> </a:t>
            </a:r>
            <a:r>
              <a:rPr lang="ru-RU" b="1" i="1" dirty="0" err="1" smtClean="0"/>
              <a:t>influenzae</a:t>
            </a:r>
            <a:r>
              <a:rPr lang="ru-RU" b="1" i="1" dirty="0" smtClean="0"/>
              <a:t> </a:t>
            </a:r>
            <a:r>
              <a:rPr lang="ru-RU" b="1" i="1" dirty="0" err="1" smtClean="0"/>
              <a:t>type</a:t>
            </a:r>
            <a:r>
              <a:rPr lang="ru-RU" b="1" i="1" dirty="0" smtClean="0"/>
              <a:t> B, </a:t>
            </a:r>
            <a:r>
              <a:rPr lang="ru-RU" b="1" i="1" dirty="0" err="1" smtClean="0"/>
              <a:t>Legionella</a:t>
            </a:r>
            <a:r>
              <a:rPr lang="ru-RU" b="1" i="1" dirty="0" smtClean="0"/>
              <a:t> </a:t>
            </a:r>
            <a:r>
              <a:rPr lang="ru-RU" b="1" i="1" dirty="0" err="1" smtClean="0"/>
              <a:t>pneumophila</a:t>
            </a:r>
            <a:r>
              <a:rPr lang="ru-RU" dirty="0" smtClean="0"/>
              <a:t>, а также иные возбудители бактериальных респираторных инфекций нижних дыхательных путей для проведения дифференциальной диагностики у всех заболевших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6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Специальная лабораторная диагностика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Рекомендовано выполнение биохимического анализа крови: мочевина, </a:t>
            </a:r>
            <a:r>
              <a:rPr lang="ru-RU" dirty="0" err="1" smtClean="0"/>
              <a:t>креатинин</a:t>
            </a:r>
            <a:r>
              <a:rPr lang="ru-RU" dirty="0" smtClean="0"/>
              <a:t>, электролиты, печеночные ферменты, билирубин, глюкоза, альбумин, </a:t>
            </a:r>
            <a:r>
              <a:rPr lang="ru-RU" dirty="0" err="1" smtClean="0"/>
              <a:t>лактат</a:t>
            </a:r>
            <a:r>
              <a:rPr lang="ru-RU" dirty="0" smtClean="0"/>
              <a:t>, </a:t>
            </a:r>
            <a:r>
              <a:rPr lang="ru-RU" dirty="0" err="1" smtClean="0"/>
              <a:t>лактатдегидрогеназа</a:t>
            </a:r>
            <a:r>
              <a:rPr lang="ru-RU" dirty="0" smtClean="0"/>
              <a:t> </a:t>
            </a:r>
            <a:r>
              <a:rPr lang="ru-RU" dirty="0" err="1" smtClean="0"/>
              <a:t>тропонин</a:t>
            </a:r>
            <a:r>
              <a:rPr lang="ru-RU" dirty="0" smtClean="0"/>
              <a:t>, </a:t>
            </a:r>
            <a:r>
              <a:rPr lang="ru-RU" dirty="0" err="1" smtClean="0"/>
              <a:t>ферритин</a:t>
            </a:r>
            <a:r>
              <a:rPr lang="ru-RU" dirty="0" smtClean="0"/>
              <a:t> у пациентов с тяжелым и осложненным течением гриппа для выявления наличия органной дисфункции, декомпенсации сопутствующих заболеваний и развитие осложнений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59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Рекомендовано определение газового состава артериальной крови: PO2, PCO2, рН, насыщение кислородом (SaO2), концентрация HCO3 у пациентов с дыхательной недостаточностью для комплексной оценки степени тяжести болезни, диагностики осложнений, неотложных состояний и обострения хронических заболеваний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08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934" y="40944"/>
            <a:ext cx="10768084" cy="1084026"/>
          </a:xfrm>
        </p:spPr>
        <p:txBody>
          <a:bodyPr/>
          <a:lstStyle/>
          <a:p>
            <a:pPr algn="r"/>
            <a:r>
              <a:rPr lang="ru-RU" sz="3600" b="1" i="1" dirty="0" smtClean="0"/>
              <a:t>Рекомендации по исследованию больных с гриппом: </a:t>
            </a:r>
            <a:endParaRPr lang="ru-RU" sz="36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6842" y="1528549"/>
            <a:ext cx="10538346" cy="5049672"/>
          </a:xfrm>
        </p:spPr>
        <p:txBody>
          <a:bodyPr/>
          <a:lstStyle/>
          <a:p>
            <a:r>
              <a:rPr lang="ru-RU" sz="2800" dirty="0" smtClean="0"/>
              <a:t>Рекомендовано исследование системы гемостаза: АПТВ, </a:t>
            </a:r>
            <a:r>
              <a:rPr lang="ru-RU" sz="2800" dirty="0" err="1" smtClean="0"/>
              <a:t>протромбиновое</a:t>
            </a:r>
            <a:r>
              <a:rPr lang="ru-RU" sz="2800" dirty="0" smtClean="0"/>
              <a:t> время по </a:t>
            </a:r>
            <a:r>
              <a:rPr lang="ru-RU" sz="2800" dirty="0" err="1" smtClean="0"/>
              <a:t>Квику</a:t>
            </a:r>
            <a:r>
              <a:rPr lang="ru-RU" sz="2800" dirty="0" smtClean="0"/>
              <a:t>, </a:t>
            </a:r>
            <a:r>
              <a:rPr lang="ru-RU" sz="2800" dirty="0" err="1" smtClean="0"/>
              <a:t>тромбиновое</a:t>
            </a:r>
            <a:r>
              <a:rPr lang="ru-RU" sz="2800" dirty="0" smtClean="0"/>
              <a:t> время и/или фибриноген пациентам с проявлениями геморрагического синдрома для комплексной оценки степени тяжести болезни и назначения терапии</a:t>
            </a:r>
          </a:p>
          <a:p>
            <a:r>
              <a:rPr lang="ru-RU" sz="2800" dirty="0" smtClean="0"/>
              <a:t>Рекомендовано исследование маркеров воспалительной реакции (фибриногена, протромбина, СРБ, ПК) пациентам с тяжелым и осложненным течением гриппа для оценки тяжести течения и прогноза заболевания </a:t>
            </a:r>
            <a:r>
              <a:rPr lang="ru-RU" sz="2800" i="1" dirty="0" smtClean="0"/>
              <a:t>(уровень СРБ коррелирует с тяжестью течения, распространенностью воспалительной инфильтрации и прогнозом при пневмонии). 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9160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1444"/>
            <a:ext cx="10363200" cy="914400"/>
          </a:xfrm>
        </p:spPr>
        <p:txBody>
          <a:bodyPr/>
          <a:lstStyle/>
          <a:p>
            <a:pPr algn="r"/>
            <a:r>
              <a:rPr lang="ru-RU" dirty="0" smtClean="0"/>
              <a:t>Инструментальная диагностика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3457" y="935845"/>
            <a:ext cx="10945504" cy="5420506"/>
          </a:xfrm>
        </p:spPr>
        <p:txBody>
          <a:bodyPr/>
          <a:lstStyle/>
          <a:p>
            <a:r>
              <a:rPr lang="ru-RU" b="1" i="1" u="sng" dirty="0" smtClean="0"/>
              <a:t>Рекомендуется выполнение </a:t>
            </a:r>
            <a:r>
              <a:rPr lang="ru-RU" b="1" i="1" u="sng" dirty="0" err="1" smtClean="0"/>
              <a:t>пульсоксиметрии</a:t>
            </a:r>
            <a:r>
              <a:rPr lang="ru-RU" b="1" i="1" u="sng" dirty="0" smtClean="0"/>
              <a:t> с измерением SpO2 всем пациентам с подозрением на ГПЗ на всех этапах оказания медицинской помощи для ранней диагностики респираторных нарушений.</a:t>
            </a:r>
          </a:p>
          <a:p>
            <a:r>
              <a:rPr lang="ru-RU" dirty="0" err="1" smtClean="0"/>
              <a:t>Пульсоксиметрия</a:t>
            </a:r>
            <a:r>
              <a:rPr lang="ru-RU" dirty="0" smtClean="0"/>
              <a:t> является надежным </a:t>
            </a:r>
            <a:r>
              <a:rPr lang="ru-RU" dirty="0" err="1" smtClean="0"/>
              <a:t>скрининговым</a:t>
            </a:r>
            <a:r>
              <a:rPr lang="ru-RU" dirty="0" smtClean="0"/>
              <a:t> методом, позволяющим выявлять пациентов с гипоксемией, нуждающихся в респираторной поддержке и оценивать ее эффективность. </a:t>
            </a:r>
          </a:p>
          <a:p>
            <a:r>
              <a:rPr lang="ru-RU" dirty="0" smtClean="0"/>
              <a:t>Пациентам с признаками ОДН (SрO2 менее 90%) рекомендуется исследование газов артериальной крови с определением PaO2, PaCO2, </a:t>
            </a:r>
            <a:r>
              <a:rPr lang="ru-RU" dirty="0" err="1" smtClean="0"/>
              <a:t>pH</a:t>
            </a:r>
            <a:r>
              <a:rPr lang="ru-RU" dirty="0" smtClean="0"/>
              <a:t>, бикарбонатов, </a:t>
            </a:r>
            <a:r>
              <a:rPr lang="ru-RU" dirty="0" err="1" smtClean="0"/>
              <a:t>лактата</a:t>
            </a:r>
            <a:endParaRPr lang="ru-RU" b="1" i="1" u="sng" dirty="0"/>
          </a:p>
        </p:txBody>
      </p:sp>
    </p:spTree>
    <p:extLst>
      <p:ext uri="{BB962C8B-B14F-4D97-AF65-F5344CB8AC3E}">
        <p14:creationId xmlns:p14="http://schemas.microsoft.com/office/powerpoint/2010/main" val="4685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275" y="1784350"/>
            <a:ext cx="11136573" cy="4572000"/>
          </a:xfrm>
        </p:spPr>
        <p:txBody>
          <a:bodyPr/>
          <a:lstStyle/>
          <a:p>
            <a:r>
              <a:rPr lang="ru-RU" dirty="0" smtClean="0"/>
              <a:t>Рекомендовано проведение ЭКГ пациентам при осложненном течении заболевания</a:t>
            </a:r>
          </a:p>
          <a:p>
            <a:r>
              <a:rPr lang="ru-RU" dirty="0" smtClean="0"/>
              <a:t>Рекомендовано выполнение рентгенографии органов грудной клетки пациентам с явлениями бронхита (для исключения очаговой пневмонии) и наличии </a:t>
            </a:r>
            <a:r>
              <a:rPr lang="ru-RU" dirty="0" err="1" smtClean="0"/>
              <a:t>физикальных</a:t>
            </a:r>
            <a:r>
              <a:rPr lang="ru-RU" dirty="0" smtClean="0"/>
              <a:t> признаков поражения легочной ткани (верификация пневмонии)</a:t>
            </a:r>
          </a:p>
          <a:p>
            <a:r>
              <a:rPr lang="ru-RU" dirty="0" smtClean="0"/>
              <a:t>При наличии признаков ОДН, РДСВ показано проведение МСКТ легких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7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2-12-20-15-29-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03239"/>
            <a:ext cx="5291086" cy="6858000"/>
          </a:xfrm>
          <a:prstGeom prst="rect">
            <a:avLst/>
          </a:prstGeom>
        </p:spPr>
      </p:pic>
      <p:pic>
        <p:nvPicPr>
          <p:cNvPr id="3" name="VIDEO-2022-12-20-15-30-1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5265" y="-103239"/>
            <a:ext cx="4748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3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s://avatars.mds.yandex.net/get-images-cbir/7547221/CV9CjkU7JwgHADdjekmbrw7962/o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35" y="132734"/>
            <a:ext cx="9779820" cy="657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14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087" y="1"/>
            <a:ext cx="9001836" cy="709684"/>
          </a:xfrm>
        </p:spPr>
        <p:txBody>
          <a:bodyPr/>
          <a:lstStyle/>
          <a:p>
            <a:pPr algn="r"/>
            <a:r>
              <a:rPr lang="ru-RU" b="1" dirty="0" smtClean="0">
                <a:latin typeface="+mn-lt"/>
              </a:rPr>
              <a:t>Определение заболевания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1128" y="914400"/>
            <a:ext cx="9062114" cy="52625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Грипп (</a:t>
            </a:r>
            <a:r>
              <a:rPr lang="ru-RU" dirty="0" err="1" smtClean="0"/>
              <a:t>Grippus</a:t>
            </a:r>
            <a:r>
              <a:rPr lang="ru-RU" dirty="0" smtClean="0"/>
              <a:t>, </a:t>
            </a:r>
            <a:r>
              <a:rPr lang="ru-RU" dirty="0" err="1" smtClean="0"/>
              <a:t>Influenza</a:t>
            </a:r>
            <a:r>
              <a:rPr lang="ru-RU" dirty="0" smtClean="0"/>
              <a:t>) — острая инфекционная болезнь с аэрозольным </a:t>
            </a:r>
            <a:r>
              <a:rPr lang="ru-RU" dirty="0" err="1" smtClean="0"/>
              <a:t>механизмом</a:t>
            </a:r>
            <a:r>
              <a:rPr lang="ru-RU" dirty="0" smtClean="0"/>
              <a:t> передачи возбудителя, характеризующаяся массовым распространением, кратковременной лихорадкой, интоксикацией и </a:t>
            </a:r>
            <a:r>
              <a:rPr lang="ru-RU" b="1" i="1" dirty="0" smtClean="0"/>
              <a:t>поражением респираторного тракта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Возбудителями гриппа являются РНК-содержащие вирусы, которые входят в семейство </a:t>
            </a:r>
            <a:r>
              <a:rPr lang="ru-RU" dirty="0" err="1">
                <a:solidFill>
                  <a:prstClr val="black"/>
                </a:solidFill>
              </a:rPr>
              <a:t>ортомиксовирусов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  <a:p>
            <a:pPr lvl="0" indent="0" algn="ctr">
              <a:buNone/>
            </a:pPr>
            <a:r>
              <a:rPr lang="ru-RU" b="1" i="1" dirty="0">
                <a:solidFill>
                  <a:srgbClr val="C00000"/>
                </a:solidFill>
              </a:rPr>
              <a:t>Семейство включает несколько родов: </a:t>
            </a:r>
          </a:p>
          <a:p>
            <a:pPr marL="900113" lvl="0"/>
            <a:r>
              <a:rPr lang="ru-RU" b="1" i="1" dirty="0">
                <a:solidFill>
                  <a:prstClr val="black"/>
                </a:solidFill>
              </a:rPr>
              <a:t>1. Род </a:t>
            </a:r>
            <a:r>
              <a:rPr lang="ru-RU" b="1" i="1" dirty="0" err="1">
                <a:solidFill>
                  <a:prstClr val="black"/>
                </a:solidFill>
              </a:rPr>
              <a:t>Influenzavirus</a:t>
            </a:r>
            <a:r>
              <a:rPr lang="ru-RU" b="1" i="1" dirty="0">
                <a:solidFill>
                  <a:prstClr val="black"/>
                </a:solidFill>
              </a:rPr>
              <a:t> A – вирусы гриппа типа A, </a:t>
            </a:r>
          </a:p>
          <a:p>
            <a:pPr marL="900113" lvl="0"/>
            <a:r>
              <a:rPr lang="ru-RU" b="1" i="1" dirty="0">
                <a:solidFill>
                  <a:prstClr val="black"/>
                </a:solidFill>
              </a:rPr>
              <a:t>2. Род </a:t>
            </a:r>
            <a:r>
              <a:rPr lang="ru-RU" b="1" i="1" dirty="0" err="1">
                <a:solidFill>
                  <a:prstClr val="black"/>
                </a:solidFill>
              </a:rPr>
              <a:t>Influenzavirus</a:t>
            </a:r>
            <a:r>
              <a:rPr lang="ru-RU" b="1" i="1" dirty="0">
                <a:solidFill>
                  <a:prstClr val="black"/>
                </a:solidFill>
              </a:rPr>
              <a:t> B – вирусы гриппа типа B, </a:t>
            </a:r>
          </a:p>
          <a:p>
            <a:pPr marL="900113" lvl="0"/>
            <a:r>
              <a:rPr lang="ru-RU" b="1" i="1" dirty="0">
                <a:solidFill>
                  <a:prstClr val="black"/>
                </a:solidFill>
              </a:rPr>
              <a:t>3. Род </a:t>
            </a:r>
            <a:r>
              <a:rPr lang="ru-RU" b="1" i="1" dirty="0" err="1">
                <a:solidFill>
                  <a:prstClr val="black"/>
                </a:solidFill>
              </a:rPr>
              <a:t>Influenza</a:t>
            </a:r>
            <a:r>
              <a:rPr lang="ru-RU" b="1" i="1" dirty="0">
                <a:solidFill>
                  <a:prstClr val="black"/>
                </a:solidFill>
              </a:rPr>
              <a:t> С </a:t>
            </a:r>
            <a:r>
              <a:rPr lang="ru-RU" b="1" i="1" dirty="0" smtClean="0">
                <a:solidFill>
                  <a:prstClr val="black"/>
                </a:solidFill>
              </a:rPr>
              <a:t>– вирус </a:t>
            </a:r>
            <a:r>
              <a:rPr lang="ru-RU" b="1" i="1" dirty="0">
                <a:solidFill>
                  <a:prstClr val="black"/>
                </a:solidFill>
              </a:rPr>
              <a:t>гриппа типа С. </a:t>
            </a:r>
          </a:p>
          <a:p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9712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6159"/>
            <a:ext cx="10363200" cy="1056731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Лечение, медицинские показания и противопоказания к применению методов лечения </a:t>
            </a:r>
            <a:endParaRPr lang="ru-RU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2722" y="1555844"/>
            <a:ext cx="10363200" cy="1978926"/>
          </a:xfrm>
          <a:ln>
            <a:solidFill>
              <a:srgbClr val="FFFF00"/>
            </a:solidFill>
          </a:ln>
        </p:spPr>
        <p:txBody>
          <a:bodyPr/>
          <a:lstStyle/>
          <a:p>
            <a:pPr marL="68263" indent="0" algn="ctr">
              <a:buNone/>
            </a:pPr>
            <a:r>
              <a:rPr lang="ru-RU" b="1" i="1" u="sng" dirty="0" smtClean="0"/>
              <a:t>Сроки начала лечения больных с предполагаемым или вероятным случаями гриппа не зависят от отсутствия или задержки получения результата диагностического тестирования на грипп1 </a:t>
            </a:r>
            <a:endParaRPr lang="ru-RU" b="1" i="1" u="sng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1082722" y="3807724"/>
            <a:ext cx="10363200" cy="257942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panose="05040102010807070707" pitchFamily="18" charset="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 algn="ctr">
              <a:buNone/>
            </a:pPr>
            <a:r>
              <a:rPr lang="ru-RU" dirty="0" smtClean="0"/>
              <a:t>На выбор тактики лечения оказывают влияние: </a:t>
            </a:r>
          </a:p>
          <a:p>
            <a:pPr marL="68263" indent="0">
              <a:buNone/>
            </a:pPr>
            <a:r>
              <a:rPr lang="ru-RU" dirty="0" smtClean="0"/>
              <a:t>возраст пациента; характер сопутствующих заболеваний; клиническая форма болезни; характер течения болезни (динамика нарастания симптомов); тяжесть заболевания; наличие и характер осложнений. </a:t>
            </a:r>
            <a:endParaRPr lang="ru-RU" b="1" i="1" u="sng" dirty="0"/>
          </a:p>
        </p:txBody>
      </p:sp>
    </p:spTree>
    <p:extLst>
      <p:ext uri="{BB962C8B-B14F-4D97-AF65-F5344CB8AC3E}">
        <p14:creationId xmlns:p14="http://schemas.microsoft.com/office/powerpoint/2010/main" val="327776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5552" y="130626"/>
            <a:ext cx="10363200" cy="9144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991" y="1290686"/>
            <a:ext cx="10836322" cy="4929187"/>
          </a:xfrm>
        </p:spPr>
        <p:txBody>
          <a:bodyPr/>
          <a:lstStyle/>
          <a:p>
            <a:r>
              <a:rPr lang="ru-RU" sz="2400" dirty="0" smtClean="0"/>
              <a:t>Рекомендуется начать лечение препаратами с прямым противовирусным действием не позднее 48 часов для </a:t>
            </a:r>
            <a:r>
              <a:rPr lang="ru-RU" sz="2400" dirty="0" err="1" smtClean="0"/>
              <a:t>озельтамивтра</a:t>
            </a:r>
            <a:r>
              <a:rPr lang="ru-RU" sz="2400" dirty="0" smtClean="0"/>
              <a:t> и в первые 36 часов для </a:t>
            </a:r>
            <a:r>
              <a:rPr lang="ru-RU" sz="2400" dirty="0" err="1" smtClean="0"/>
              <a:t>занамивира</a:t>
            </a:r>
            <a:r>
              <a:rPr lang="ru-RU" sz="2400" dirty="0" smtClean="0"/>
              <a:t> после начала болезни всем пациентам с симптомами гриппа</a:t>
            </a:r>
          </a:p>
          <a:p>
            <a:r>
              <a:rPr lang="ru-RU" sz="2400" b="1" i="1" dirty="0" smtClean="0"/>
              <a:t>Лечение необходимо начинать немедленно, не дожидаясь лабораторного подтверждения диагноза, независимо от сведений о вакцинации против гриппа и степени тяжести болезни. </a:t>
            </a:r>
          </a:p>
          <a:p>
            <a:r>
              <a:rPr lang="ru-RU" sz="2400" b="1" i="1" dirty="0" smtClean="0"/>
              <a:t>Наилучший лечебный эффект достигается в случаях начала применения противовирусных препаратов в первые 12 часов от начала болезни. </a:t>
            </a:r>
          </a:p>
          <a:p>
            <a:r>
              <a:rPr lang="ru-RU" sz="2400" b="1" i="1" dirty="0" smtClean="0"/>
              <a:t>При отсутствии лечения в ранние сроки прием противовирусных препаратов может быть начат на любом этапе разгара болезни, когда предполагается или документально подтверждена возможность текущей репликации вируса гриппа.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9777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042" y="0"/>
            <a:ext cx="11177516" cy="1097673"/>
          </a:xfrm>
        </p:spPr>
        <p:txBody>
          <a:bodyPr/>
          <a:lstStyle/>
          <a:p>
            <a:pPr algn="r"/>
            <a:r>
              <a:rPr lang="ru-RU" sz="3200" b="1" i="1" dirty="0" smtClean="0">
                <a:solidFill>
                  <a:srgbClr val="FFFF00"/>
                </a:solidFill>
              </a:rPr>
              <a:t>Лечение легких и средне-тяжелых неосложненных форм гриппа в амбулаторных условиях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12042" y="1097673"/>
            <a:ext cx="11041037" cy="2130152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rgbClr val="FFFF00"/>
            </a:solidFill>
          </a:ln>
          <a:effectLst>
            <a:outerShdw blurRad="596900" dist="457200" dir="2400000" algn="tl" rotWithShape="0">
              <a:schemeClr val="tx1">
                <a:lumMod val="85000"/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1163" lvl="0" indent="-342900" algn="ctr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anose="05000000000000000000" pitchFamily="2" charset="2"/>
              <a:buChar char=""/>
            </a:pPr>
            <a:r>
              <a:rPr lang="ru-RU" sz="2800" b="1" i="1" dirty="0">
                <a:solidFill>
                  <a:schemeClr val="bg1"/>
                </a:solidFill>
              </a:rPr>
              <a:t>Рекомендуются противовирусные препараты прямого действия: селективные ингибиторы нейраминидазы вирусов гриппа А и В </a:t>
            </a:r>
          </a:p>
          <a:p>
            <a:pPr marL="525463" lvl="0" indent="-457200" algn="ctr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anose="05000000000000000000" pitchFamily="2" charset="2"/>
              <a:buAutoNum type="arabicPeriod"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ОСЕЛЬТАМИВИР, ЗАНАМИВИР, БАЛОКСАВИР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МАРБОКСИЛ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2042" y="3338421"/>
            <a:ext cx="11177516" cy="21065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263" lv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</a:pPr>
            <a:r>
              <a:rPr lang="ru-RU" sz="2400" i="1" dirty="0" smtClean="0">
                <a:solidFill>
                  <a:srgbClr val="FFFF00"/>
                </a:solidFill>
              </a:rPr>
              <a:t>(Эти </a:t>
            </a:r>
            <a:r>
              <a:rPr lang="ru-RU" sz="2400" i="1" dirty="0">
                <a:solidFill>
                  <a:srgbClr val="FFFF00"/>
                </a:solidFill>
              </a:rPr>
              <a:t>препараты не следует назначать пациентам, которые не относятся к группе повышенного риска развития тяжелого и/или осложненного течения гриппа и у которых имеет место лабораторно подтвержденный грипп или с большой вероятностью подозрительный случай гриппа, протекающий без осложнений).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2042" y="5555526"/>
            <a:ext cx="11177516" cy="11602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263" lvl="0" algn="ctr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</a:pPr>
            <a:r>
              <a:rPr lang="ru-RU" sz="2400" b="1" i="1" dirty="0">
                <a:solidFill>
                  <a:srgbClr val="FFFF00"/>
                </a:solidFill>
              </a:rPr>
              <a:t>Не рекомендуются для лечения гриппа применять препараты </a:t>
            </a:r>
            <a:r>
              <a:rPr lang="ru-RU" sz="2400" b="1" i="1" dirty="0" err="1">
                <a:solidFill>
                  <a:srgbClr val="FFFF00"/>
                </a:solidFill>
              </a:rPr>
              <a:t>адамантанового</a:t>
            </a:r>
            <a:r>
              <a:rPr lang="ru-RU" sz="2400" b="1" i="1" dirty="0">
                <a:solidFill>
                  <a:srgbClr val="FFFF00"/>
                </a:solidFill>
              </a:rPr>
              <a:t> ряда (</a:t>
            </a:r>
            <a:r>
              <a:rPr lang="ru-RU" sz="2400" b="1" i="1" dirty="0" err="1">
                <a:solidFill>
                  <a:srgbClr val="FFFF00"/>
                </a:solidFill>
              </a:rPr>
              <a:t>амантадин</a:t>
            </a:r>
            <a:r>
              <a:rPr lang="ru-RU" sz="2400" b="1" i="1" dirty="0">
                <a:solidFill>
                  <a:srgbClr val="FFFF00"/>
                </a:solidFill>
              </a:rPr>
              <a:t>, </a:t>
            </a:r>
            <a:r>
              <a:rPr lang="ru-RU" sz="2400" b="1" i="1" dirty="0" err="1">
                <a:solidFill>
                  <a:srgbClr val="FFFF00"/>
                </a:solidFill>
              </a:rPr>
              <a:t>римантадин</a:t>
            </a:r>
            <a:r>
              <a:rPr lang="ru-RU" sz="2400" b="1" i="1" dirty="0">
                <a:solidFill>
                  <a:srgbClr val="FFFF00"/>
                </a:solidFill>
              </a:rPr>
              <a:t>), вследствие высокой резистентности к ним </a:t>
            </a:r>
            <a:r>
              <a:rPr lang="ru-RU" sz="2400" b="1" i="1" dirty="0" smtClean="0">
                <a:solidFill>
                  <a:srgbClr val="FFFF00"/>
                </a:solidFill>
              </a:rPr>
              <a:t>вирусов </a:t>
            </a:r>
            <a:r>
              <a:rPr lang="ru-RU" sz="2400" b="1" i="1" dirty="0">
                <a:solidFill>
                  <a:srgbClr val="FFFF00"/>
                </a:solidFill>
              </a:rPr>
              <a:t>гриппа А и В</a:t>
            </a:r>
          </a:p>
        </p:txBody>
      </p:sp>
    </p:spTree>
    <p:extLst>
      <p:ext uri="{BB962C8B-B14F-4D97-AF65-F5344CB8AC3E}">
        <p14:creationId xmlns:p14="http://schemas.microsoft.com/office/powerpoint/2010/main" val="16191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328" y="-47676"/>
            <a:ext cx="10363200" cy="342644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3896" y="409524"/>
            <a:ext cx="10840063" cy="5489626"/>
          </a:xfrm>
        </p:spPr>
        <p:txBody>
          <a:bodyPr/>
          <a:lstStyle/>
          <a:p>
            <a:r>
              <a:rPr lang="ru-RU" sz="2600" b="1" i="1" dirty="0" smtClean="0">
                <a:solidFill>
                  <a:srgbClr val="FFFF00"/>
                </a:solidFill>
              </a:rPr>
              <a:t>ОСЕЛЬТАМИВИР</a:t>
            </a:r>
            <a:r>
              <a:rPr lang="ru-RU" sz="2600" b="1" i="1" dirty="0" smtClean="0"/>
              <a:t> - входит в международные клинические рекомендации по лечению и профилактике гриппа.  </a:t>
            </a:r>
          </a:p>
          <a:p>
            <a:r>
              <a:rPr lang="ru-RU" sz="2600" b="1" i="1" dirty="0" smtClean="0"/>
              <a:t>Назначают внутрь по 75 мг 2 раза в сутки в течение 5 дней. При тяжелом осложненном течение гриппа допустимо назначение по 150 мг х 2 раза </a:t>
            </a:r>
          </a:p>
          <a:p>
            <a:endParaRPr lang="ru-RU" sz="2600" b="1" i="1" dirty="0"/>
          </a:p>
          <a:p>
            <a:r>
              <a:rPr lang="ru-RU" sz="2600" b="1" i="1" dirty="0" smtClean="0">
                <a:solidFill>
                  <a:srgbClr val="FFFF00"/>
                </a:solidFill>
              </a:rPr>
              <a:t>ЗАНАМИВИР </a:t>
            </a:r>
            <a:r>
              <a:rPr lang="ru-RU" sz="2600" b="1" i="1" dirty="0" smtClean="0"/>
              <a:t>– также входит в международные клинические рекомендации по лечению и профилактике гриппа.</a:t>
            </a:r>
          </a:p>
          <a:p>
            <a:r>
              <a:rPr lang="ru-RU" sz="2600" b="1" i="1" dirty="0" err="1" smtClean="0"/>
              <a:t>Занамивир</a:t>
            </a:r>
            <a:r>
              <a:rPr lang="ru-RU" sz="2600" b="1" i="1" dirty="0" smtClean="0"/>
              <a:t> рекомендуется в случаях резистентности вируса A(H1N1) к </a:t>
            </a:r>
            <a:r>
              <a:rPr lang="ru-RU" sz="2600" b="1" i="1" dirty="0" err="1" smtClean="0"/>
              <a:t>осельтамивиру</a:t>
            </a:r>
            <a:r>
              <a:rPr lang="ru-RU" sz="2600" b="1" i="1" dirty="0" smtClean="0"/>
              <a:t>, беременным и пациентам с тяжелой почечной недостаточностью. </a:t>
            </a:r>
          </a:p>
          <a:p>
            <a:r>
              <a:rPr lang="ru-RU" sz="2600" b="1" i="1" dirty="0" smtClean="0"/>
              <a:t>Назначают по 2 ингаляции (по 5 мг каждая) 2 раза в сутки в течение 5 дней. Резистентности к </a:t>
            </a:r>
            <a:r>
              <a:rPr lang="ru-RU" sz="2600" b="1" i="1" dirty="0" err="1" smtClean="0"/>
              <a:t>занамивиру</a:t>
            </a:r>
            <a:r>
              <a:rPr lang="ru-RU" sz="2600" b="1" i="1" dirty="0" smtClean="0"/>
              <a:t> не зарегистрировано</a:t>
            </a:r>
            <a:endParaRPr lang="ru-RU" sz="2600" b="1" i="1" dirty="0"/>
          </a:p>
        </p:txBody>
      </p:sp>
    </p:spTree>
    <p:extLst>
      <p:ext uri="{BB962C8B-B14F-4D97-AF65-F5344CB8AC3E}">
        <p14:creationId xmlns:p14="http://schemas.microsoft.com/office/powerpoint/2010/main" val="33628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4607" y="0"/>
            <a:ext cx="9576619" cy="962076"/>
          </a:xfrm>
        </p:spPr>
        <p:txBody>
          <a:bodyPr/>
          <a:lstStyle/>
          <a:p>
            <a:pPr algn="r"/>
            <a:r>
              <a:rPr lang="en-US" b="1" i="1" dirty="0" smtClean="0">
                <a:solidFill>
                  <a:srgbClr val="FFFF00"/>
                </a:solidFill>
              </a:rPr>
              <a:t>NB!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3897" y="639839"/>
            <a:ext cx="10987548" cy="5471652"/>
          </a:xfrm>
        </p:spPr>
        <p:txBody>
          <a:bodyPr/>
          <a:lstStyle/>
          <a:p>
            <a:r>
              <a:rPr lang="ru-RU" sz="2600" b="1" i="1" dirty="0" err="1" smtClean="0"/>
              <a:t>Балоксавир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марбоксил</a:t>
            </a:r>
            <a:r>
              <a:rPr lang="ru-RU" sz="2600" b="1" i="1" dirty="0" smtClean="0"/>
              <a:t> (КСОФЛЮЗА) - </a:t>
            </a:r>
            <a:r>
              <a:rPr lang="ru-RU" sz="2600" dirty="0" smtClean="0"/>
              <a:t>представляет собой </a:t>
            </a:r>
            <a:r>
              <a:rPr lang="ru-RU" sz="2600" dirty="0" err="1" smtClean="0"/>
              <a:t>пролекарство</a:t>
            </a:r>
            <a:r>
              <a:rPr lang="ru-RU" sz="2600" dirty="0" smtClean="0"/>
              <a:t>, которое в процессе гидролиза преобразуется в активное лекарство, обладающее выраженным действием на вирус гриппа. </a:t>
            </a:r>
          </a:p>
          <a:p>
            <a:r>
              <a:rPr lang="ru-RU" sz="2600" dirty="0" err="1" smtClean="0"/>
              <a:t>Балоксавир</a:t>
            </a:r>
            <a:r>
              <a:rPr lang="ru-RU" sz="2600" dirty="0" smtClean="0"/>
              <a:t> ингибирует транскрипцию генома вируса гриппа, приводя к подавлению вирусной репликации и прекращению выделения вируса в течение </a:t>
            </a:r>
            <a:r>
              <a:rPr lang="ru-RU" sz="2400" b="1" i="1" u="sng" dirty="0" smtClean="0"/>
              <a:t>1 суток </a:t>
            </a:r>
            <a:r>
              <a:rPr lang="ru-RU" sz="2600" dirty="0" smtClean="0"/>
              <a:t>после приема у больных без факторов риска.</a:t>
            </a:r>
          </a:p>
          <a:p>
            <a:r>
              <a:rPr lang="ru-RU" sz="2600" dirty="0" err="1" smtClean="0"/>
              <a:t>Балоксавир</a:t>
            </a:r>
            <a:r>
              <a:rPr lang="ru-RU" sz="2600" dirty="0" smtClean="0"/>
              <a:t> обладает активностью в отношении штаммов, резистентных к ингибитору нейраминидазы.</a:t>
            </a:r>
          </a:p>
          <a:p>
            <a:r>
              <a:rPr lang="ru-RU" sz="2600" dirty="0" err="1" smtClean="0"/>
              <a:t>Балоксавир</a:t>
            </a:r>
            <a:r>
              <a:rPr lang="ru-RU" sz="2600" dirty="0" smtClean="0"/>
              <a:t> может быть назначен взрослым и детям старше 12 лет, как не имеющих дополнительных заболеваний, так и подверженных риску развития осложнений гриппа.</a:t>
            </a:r>
          </a:p>
          <a:p>
            <a:r>
              <a:rPr lang="ru-RU" sz="2600" dirty="0" smtClean="0"/>
              <a:t>Препарат применяется внутрь однократно, вне зависимости от приема пищи. При массе тела пациента от 40 кг до 80 кг - 40 мг, ≥80 кг - 80 мг</a:t>
            </a:r>
            <a:r>
              <a:rPr lang="ru-RU" sz="2600" b="1" i="1" dirty="0" smtClean="0"/>
              <a:t> </a:t>
            </a:r>
            <a:endParaRPr lang="ru-RU" sz="2600" b="1" i="1" dirty="0"/>
          </a:p>
        </p:txBody>
      </p:sp>
    </p:spTree>
    <p:extLst>
      <p:ext uri="{BB962C8B-B14F-4D97-AF65-F5344CB8AC3E}">
        <p14:creationId xmlns:p14="http://schemas.microsoft.com/office/powerpoint/2010/main" val="24564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17987"/>
            <a:ext cx="10363200" cy="781665"/>
          </a:xfrm>
        </p:spPr>
        <p:txBody>
          <a:bodyPr/>
          <a:lstStyle/>
          <a:p>
            <a:pPr algn="r"/>
            <a:r>
              <a:rPr lang="ru-RU" sz="3600" b="1" i="1" dirty="0" smtClean="0">
                <a:solidFill>
                  <a:srgbClr val="FFFF00"/>
                </a:solidFill>
              </a:rPr>
              <a:t>Другие лекарственные препараты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5910" y="722671"/>
            <a:ext cx="11149780" cy="5958347"/>
          </a:xfrm>
        </p:spPr>
        <p:txBody>
          <a:bodyPr/>
          <a:lstStyle/>
          <a:p>
            <a:r>
              <a:rPr lang="ru-RU" sz="2100" dirty="0" err="1" smtClean="0"/>
              <a:t>Умифеновир</a:t>
            </a:r>
            <a:r>
              <a:rPr lang="ru-RU" sz="2100" dirty="0" smtClean="0"/>
              <a:t> (</a:t>
            </a:r>
            <a:r>
              <a:rPr lang="ru-RU" sz="2100" dirty="0" err="1" smtClean="0"/>
              <a:t>арбидол</a:t>
            </a:r>
            <a:r>
              <a:rPr lang="ru-RU" sz="2100" dirty="0" smtClean="0"/>
              <a:t>). Не входит в перечень ЛС, рекомендуемых международными клиническими рекомендациями по лечению и профилактике гриппа. Назначают внутрь до приема пищи по 200 мг 4 раза в сутки в течение 5 дней. Противопоказан в первом триместре беременности. </a:t>
            </a:r>
          </a:p>
          <a:p>
            <a:r>
              <a:rPr lang="ru-RU" sz="2100" dirty="0" err="1" smtClean="0"/>
              <a:t>Риамиловир</a:t>
            </a:r>
            <a:r>
              <a:rPr lang="ru-RU" sz="2100" dirty="0" smtClean="0"/>
              <a:t> (</a:t>
            </a:r>
            <a:r>
              <a:rPr lang="ru-RU" sz="2100" dirty="0" err="1" smtClean="0"/>
              <a:t>Триазоверин</a:t>
            </a:r>
            <a:r>
              <a:rPr lang="ru-RU" sz="2100" dirty="0" smtClean="0"/>
              <a:t>). Не входит в перечень ЛС, рекомендуемых международными клиническими рекомендациями по лечению и профилактике гриппа. Лечение необходимо начать не позднее 2-го дня от появления клинических симптомов болезни: внутрь по 1 капсуле (250 мг) 3 раза в день (суточная доза - 750 мг) в течение 5 дней, при необходимости - до 7 дней. Противопоказан при беременности, в период грудного вскармливания. </a:t>
            </a:r>
          </a:p>
          <a:p>
            <a:r>
              <a:rPr lang="ru-RU" sz="2100" dirty="0" err="1" smtClean="0"/>
              <a:t>Энисамия</a:t>
            </a:r>
            <a:r>
              <a:rPr lang="ru-RU" sz="2100" dirty="0" smtClean="0"/>
              <a:t> йодид (</a:t>
            </a:r>
            <a:r>
              <a:rPr lang="ru-RU" sz="2100" dirty="0" err="1" smtClean="0"/>
              <a:t>нобазит</a:t>
            </a:r>
            <a:r>
              <a:rPr lang="ru-RU" sz="2100" dirty="0" smtClean="0"/>
              <a:t>).</a:t>
            </a:r>
            <a:r>
              <a:rPr lang="ru-RU" sz="2100" dirty="0" smtClean="0">
                <a:solidFill>
                  <a:prstClr val="white"/>
                </a:solidFill>
              </a:rPr>
              <a:t> </a:t>
            </a:r>
            <a:r>
              <a:rPr lang="ru-RU" sz="2100" dirty="0">
                <a:solidFill>
                  <a:prstClr val="white"/>
                </a:solidFill>
              </a:rPr>
              <a:t>Не входит в перечень ЛС, рекомендуемых международными клиническими рекомендациями по лечению и профилактике </a:t>
            </a:r>
            <a:r>
              <a:rPr lang="ru-RU" sz="2100" dirty="0" smtClean="0">
                <a:solidFill>
                  <a:prstClr val="white"/>
                </a:solidFill>
              </a:rPr>
              <a:t>гриппа.</a:t>
            </a:r>
            <a:r>
              <a:rPr lang="ru-RU" sz="2100" dirty="0" smtClean="0"/>
              <a:t> Рекомендованная схема назначения препарата по 500 мг 3 раза в сутки перорально, курс 5–7 дней. Противопоказан при непереносимости лактозы, глюкозно-</a:t>
            </a:r>
            <a:r>
              <a:rPr lang="ru-RU" sz="2100" dirty="0" err="1" smtClean="0"/>
              <a:t>галактозной</a:t>
            </a:r>
            <a:r>
              <a:rPr lang="ru-RU" sz="2100" dirty="0" smtClean="0"/>
              <a:t> </a:t>
            </a:r>
            <a:r>
              <a:rPr lang="ru-RU" sz="2100" dirty="0" err="1" smtClean="0"/>
              <a:t>мальабсорбции</a:t>
            </a:r>
            <a:r>
              <a:rPr lang="ru-RU" sz="2100" dirty="0" smtClean="0"/>
              <a:t>, непереносимости фруктозы, беременности и периоде грудного вскармливания, тяжёлых органических поражениях печени и почек</a:t>
            </a:r>
          </a:p>
          <a:p>
            <a:r>
              <a:rPr lang="ru-RU" sz="2100" dirty="0" err="1" smtClean="0"/>
              <a:t>Имидазолилэтанамид</a:t>
            </a:r>
            <a:r>
              <a:rPr lang="ru-RU" sz="2100" dirty="0" smtClean="0"/>
              <a:t> </a:t>
            </a:r>
            <a:r>
              <a:rPr lang="ru-RU" sz="2100" dirty="0" err="1" smtClean="0"/>
              <a:t>пентандиовой</a:t>
            </a:r>
            <a:r>
              <a:rPr lang="ru-RU" sz="2100" dirty="0" smtClean="0"/>
              <a:t> кислоты, Интерферон альфа 2b или интерферон гамма, </a:t>
            </a:r>
            <a:r>
              <a:rPr lang="ru-RU" sz="2100" dirty="0" err="1" smtClean="0"/>
              <a:t>кагоцел</a:t>
            </a:r>
            <a:r>
              <a:rPr lang="ru-RU" sz="2100" dirty="0" smtClean="0"/>
              <a:t>, </a:t>
            </a:r>
            <a:r>
              <a:rPr lang="ru-RU" sz="2100" dirty="0" err="1" smtClean="0"/>
              <a:t>эргоферол</a:t>
            </a:r>
            <a:r>
              <a:rPr lang="ru-RU" sz="2100" dirty="0" smtClean="0"/>
              <a:t>, </a:t>
            </a:r>
            <a:r>
              <a:rPr lang="ru-RU" sz="2100" dirty="0" err="1" smtClean="0"/>
              <a:t>тилорон</a:t>
            </a:r>
            <a:r>
              <a:rPr lang="ru-RU" sz="2100" dirty="0"/>
              <a:t> </a:t>
            </a:r>
            <a:r>
              <a:rPr lang="ru-RU" sz="2100" dirty="0" smtClean="0"/>
              <a:t> 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23069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6371" y="692529"/>
            <a:ext cx="10363200" cy="4572000"/>
          </a:xfrm>
        </p:spPr>
        <p:txBody>
          <a:bodyPr/>
          <a:lstStyle/>
          <a:p>
            <a:endParaRPr lang="ru-RU" sz="2400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25856" y="2674960"/>
            <a:ext cx="10749887" cy="372583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1163" lvl="0" indent="-3429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anose="05000000000000000000" pitchFamily="2" charset="2"/>
              <a:buChar char=""/>
            </a:pPr>
            <a:r>
              <a:rPr lang="ru-RU" sz="2400" b="1" i="1" dirty="0" smtClean="0">
                <a:solidFill>
                  <a:srgbClr val="FFFF00"/>
                </a:solidFill>
              </a:rPr>
              <a:t>Необходимо </a:t>
            </a:r>
            <a:r>
              <a:rPr lang="ru-RU" sz="2400" b="1" i="1" dirty="0">
                <a:solidFill>
                  <a:srgbClr val="FFFF00"/>
                </a:solidFill>
              </a:rPr>
              <a:t>избегать применения кортикостероидов, если только они не показаны по другим причинам. Продолжительный прием высоких доз системных кортикостероидов у пациентов с текущей репликацией вируса гриппа может привести к серьезным отрицательным последствиям, включая оппортунистическую инфекцию и длительную репликацию вируса. При гриппе, вызванном </a:t>
            </a:r>
            <a:r>
              <a:rPr lang="ru-RU" sz="2400" b="1" i="1" dirty="0" err="1">
                <a:solidFill>
                  <a:srgbClr val="FFFF00"/>
                </a:solidFill>
              </a:rPr>
              <a:t>высокопатогенным</a:t>
            </a:r>
            <a:r>
              <a:rPr lang="ru-RU" sz="2400" b="1" i="1" dirty="0">
                <a:solidFill>
                  <a:srgbClr val="FFFF00"/>
                </a:solidFill>
              </a:rPr>
              <a:t> штаммом 44 A(H1N1)pdm09, назначение от умеренной до высокой дозы системных кортикостероидов в качестве дополнительного средства лечения не рекомендуется (</a:t>
            </a:r>
            <a:r>
              <a:rPr lang="ru-RU" sz="2400" b="1" i="1" u="sng" dirty="0">
                <a:solidFill>
                  <a:srgbClr val="FFFF00"/>
                </a:solidFill>
              </a:rPr>
              <a:t>польза не доказана, воздействие может быть потенциально вредным</a:t>
            </a:r>
            <a:r>
              <a:rPr lang="ru-RU" sz="2400" b="1" i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03027" y="382137"/>
            <a:ext cx="10749887" cy="185609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1163" lvl="0" indent="-3429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D6ECFF"/>
              </a:buClr>
              <a:buSzPct val="95000"/>
              <a:buFont typeface="Wingdings" panose="05000000000000000000" pitchFamily="2" charset="2"/>
              <a:buChar char=""/>
            </a:pPr>
            <a:r>
              <a:rPr lang="ru-RU" sz="2400" b="1" i="1" dirty="0">
                <a:solidFill>
                  <a:prstClr val="white"/>
                </a:solidFill>
              </a:rPr>
              <a:t>Дополнительно рекомендовано применение стрессовых (малых/средних) доз </a:t>
            </a:r>
            <a:r>
              <a:rPr lang="ru-RU" sz="2400" b="1" i="1" dirty="0" err="1">
                <a:solidFill>
                  <a:prstClr val="white"/>
                </a:solidFill>
              </a:rPr>
              <a:t>глюкокортикостероидов</a:t>
            </a:r>
            <a:r>
              <a:rPr lang="ru-RU" sz="2400" b="1" i="1" dirty="0">
                <a:solidFill>
                  <a:prstClr val="white"/>
                </a:solidFill>
              </a:rPr>
              <a:t> у больных с рефрактерным септическим шоком и с ранней фазой острого респираторного </a:t>
            </a:r>
            <a:r>
              <a:rPr lang="ru-RU" sz="2400" b="1" i="1" dirty="0" err="1">
                <a:solidFill>
                  <a:prstClr val="white"/>
                </a:solidFill>
              </a:rPr>
              <a:t>дистресс</a:t>
            </a:r>
            <a:r>
              <a:rPr lang="ru-RU" sz="2400" b="1" i="1" dirty="0">
                <a:solidFill>
                  <a:prstClr val="white"/>
                </a:solidFill>
              </a:rPr>
              <a:t>-синдрома с противовоспалительной целью (ОРДС)</a:t>
            </a:r>
          </a:p>
        </p:txBody>
      </p:sp>
    </p:spTree>
    <p:extLst>
      <p:ext uri="{BB962C8B-B14F-4D97-AF65-F5344CB8AC3E}">
        <p14:creationId xmlns:p14="http://schemas.microsoft.com/office/powerpoint/2010/main" val="2490787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665" y="1268361"/>
            <a:ext cx="11135031" cy="5087989"/>
          </a:xfrm>
        </p:spPr>
        <p:txBody>
          <a:bodyPr/>
          <a:lstStyle/>
          <a:p>
            <a:r>
              <a:rPr lang="ru-RU" sz="2400" dirty="0" smtClean="0"/>
              <a:t>Рекомендуется проведение пероральной </a:t>
            </a:r>
            <a:r>
              <a:rPr lang="ru-RU" sz="2400" dirty="0" err="1" smtClean="0"/>
              <a:t>дезинтоксикационной</a:t>
            </a:r>
            <a:r>
              <a:rPr lang="ru-RU" sz="2400" dirty="0" smtClean="0"/>
              <a:t> терапии всем пациентам с гриппом для купирования синдрома интоксикации. </a:t>
            </a:r>
          </a:p>
          <a:p>
            <a:r>
              <a:rPr lang="ru-RU" sz="2400" dirty="0" smtClean="0"/>
              <a:t>Объем </a:t>
            </a:r>
            <a:r>
              <a:rPr lang="ru-RU" sz="2400" dirty="0" err="1" smtClean="0"/>
              <a:t>дезинтоксикационной</a:t>
            </a:r>
            <a:r>
              <a:rPr lang="ru-RU" sz="2400" dirty="0" smtClean="0"/>
              <a:t> терапии зависит от степени тяжести пациента.</a:t>
            </a:r>
          </a:p>
          <a:p>
            <a:r>
              <a:rPr lang="ru-RU" sz="2400" dirty="0" smtClean="0"/>
              <a:t>Рекомендовано назначение нестероидных противовоспалительных препаратов пациентам с гипертермией выше 380С с жаропонижающей целью: ибупрофен: перорально по 200–400 мг 3–4 раза в сутки в течение 3–10 дней (максимальная суточная доза — 1200 мг). Парацетамол: перорально по 1–2 табл. (500–1000 мг) до 4 раз в сутки (максимальная суточная — 4000 мг.) </a:t>
            </a:r>
          </a:p>
          <a:p>
            <a:pPr marL="68263" indent="0">
              <a:buNone/>
            </a:pPr>
            <a:endParaRPr lang="ru-RU" sz="2400" dirty="0" smtClean="0"/>
          </a:p>
          <a:p>
            <a:pPr algn="ctr"/>
            <a:r>
              <a:rPr lang="ru-RU" sz="2400" dirty="0" smtClean="0"/>
              <a:t> </a:t>
            </a:r>
            <a:r>
              <a:rPr lang="ru-RU" sz="2400" b="1" i="1" dirty="0" smtClean="0">
                <a:solidFill>
                  <a:srgbClr val="FFFF00"/>
                </a:solidFill>
              </a:rPr>
              <a:t>Не рекомендовано пациентам с гипертермией назначение ацетилсалициловой кислоты и препаратов ее содержащих с целью предотвращения возможного развития геморрагического синдрома.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3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667108"/>
          </a:xfrm>
        </p:spPr>
        <p:txBody>
          <a:bodyPr/>
          <a:lstStyle/>
          <a:p>
            <a:pPr algn="r"/>
            <a:r>
              <a:rPr lang="ru-RU" sz="3600" b="1" i="1" dirty="0" smtClean="0"/>
              <a:t>При влажном кашле</a:t>
            </a:r>
            <a:endParaRPr lang="ru-RU" sz="36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143" y="1401097"/>
            <a:ext cx="10854812" cy="4955253"/>
          </a:xfrm>
        </p:spPr>
        <p:txBody>
          <a:bodyPr/>
          <a:lstStyle/>
          <a:p>
            <a:r>
              <a:rPr lang="ru-RU" sz="2400" dirty="0" smtClean="0"/>
              <a:t>Рекомендовано назначение отхаркивающих средств пациентам с влажным кашлем для разжижжения и улучшения отхождения мокроты.</a:t>
            </a:r>
          </a:p>
          <a:p>
            <a:r>
              <a:rPr lang="ru-RU" sz="2400" dirty="0" smtClean="0"/>
              <a:t>Препаратами выбора являются: </a:t>
            </a:r>
          </a:p>
          <a:p>
            <a:pPr marL="811213" indent="0"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Ацетилцистеин</a:t>
            </a:r>
            <a:r>
              <a:rPr lang="ru-RU" sz="2400" dirty="0" smtClean="0"/>
              <a:t> – внутрь по 200 мг 2–3 раза в сутки после еды; </a:t>
            </a:r>
          </a:p>
          <a:p>
            <a:pPr marL="811213" indent="0"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Гвайфенезин</a:t>
            </a:r>
            <a:r>
              <a:rPr lang="ru-RU" sz="2400" dirty="0" smtClean="0"/>
              <a:t> – внутрь 200–400 мг (10–20 мл) 3–4 раза в сутки после еды; </a:t>
            </a:r>
          </a:p>
          <a:p>
            <a:pPr marL="811213" indent="0">
              <a:buNone/>
            </a:pPr>
            <a:r>
              <a:rPr lang="ru-RU" sz="2400" dirty="0" smtClean="0"/>
              <a:t>- Бромгексин – внутрь по 8 мг 3 (1–2 таблетки) 3–4 раза в сутки; </a:t>
            </a:r>
          </a:p>
          <a:p>
            <a:pPr marL="811213" indent="0"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Амброксол</a:t>
            </a:r>
            <a:r>
              <a:rPr lang="ru-RU" sz="2400" dirty="0" smtClean="0"/>
              <a:t> – внутрь по 30 мг 3 раза в сутки.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9733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355" y="144053"/>
            <a:ext cx="10363200" cy="914400"/>
          </a:xfrm>
        </p:spPr>
        <p:txBody>
          <a:bodyPr/>
          <a:lstStyle/>
          <a:p>
            <a:pPr algn="r"/>
            <a:r>
              <a:rPr lang="ru-RU" sz="3200" b="1" i="1" dirty="0" smtClean="0"/>
              <a:t>Лекарственные средства при сухом надсадном кашле</a:t>
            </a:r>
            <a:br>
              <a:rPr lang="ru-RU" sz="3200" b="1" i="1" dirty="0" smtClean="0"/>
            </a:br>
            <a:r>
              <a:rPr lang="ru-RU" sz="3200" b="1" i="1" dirty="0" smtClean="0"/>
              <a:t>для подавления кашлевого рефлекса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174" y="1297653"/>
            <a:ext cx="11164529" cy="4763934"/>
          </a:xfrm>
        </p:spPr>
        <p:txBody>
          <a:bodyPr/>
          <a:lstStyle/>
          <a:p>
            <a:r>
              <a:rPr lang="ru-RU" dirty="0" smtClean="0"/>
              <a:t>Рекомендовано назначение противокашлевых средств </a:t>
            </a:r>
          </a:p>
          <a:p>
            <a:pPr marL="900113" indent="-177800">
              <a:buNone/>
            </a:pPr>
            <a:r>
              <a:rPr lang="ru-RU" dirty="0" smtClean="0"/>
              <a:t>- </a:t>
            </a:r>
            <a:r>
              <a:rPr lang="ru-RU" dirty="0" err="1" smtClean="0"/>
              <a:t>Декстрометорфан</a:t>
            </a:r>
            <a:r>
              <a:rPr lang="ru-RU" dirty="0" smtClean="0"/>
              <a:t> (входит в состав многокомпонентных препаратов);  </a:t>
            </a:r>
          </a:p>
          <a:p>
            <a:pPr marL="900113" indent="-177800">
              <a:buFontTx/>
              <a:buChar char="-"/>
            </a:pPr>
            <a:r>
              <a:rPr lang="ru-RU" dirty="0" err="1" smtClean="0"/>
              <a:t>Бутамират</a:t>
            </a:r>
            <a:r>
              <a:rPr lang="ru-RU" dirty="0" smtClean="0"/>
              <a:t> – внутрь по 15 мл 4 раза в сутки (сироп)</a:t>
            </a:r>
          </a:p>
          <a:p>
            <a:pPr marL="900113" indent="-177800">
              <a:buFontTx/>
              <a:buChar char="-"/>
            </a:pPr>
            <a:r>
              <a:rPr lang="ru-RU" dirty="0" err="1" smtClean="0">
                <a:cs typeface="Calibri" panose="020F0502020204030204" pitchFamily="34" charset="0"/>
              </a:rPr>
              <a:t>Ренгалин</a:t>
            </a:r>
            <a:r>
              <a:rPr lang="ru-RU" dirty="0" smtClean="0">
                <a:cs typeface="Calibri" panose="020F0502020204030204" pitchFamily="34" charset="0"/>
              </a:rPr>
              <a:t> – по 1-2 таблетке (или 5-10 мл раствора для приема внутрь) 3 раза в сутки вне приёма пищи. В первые три дня частота приёма может быть увеличена до 4-6 раз/</a:t>
            </a:r>
            <a:r>
              <a:rPr lang="ru-RU" dirty="0" err="1" smtClean="0">
                <a:cs typeface="Calibri" panose="020F0502020204030204" pitchFamily="34" charset="0"/>
              </a:rPr>
              <a:t>сут</a:t>
            </a:r>
            <a:r>
              <a:rPr lang="ru-RU" dirty="0" smtClean="0">
                <a:cs typeface="Calibri" panose="020F0502020204030204" pitchFamily="34" charset="0"/>
              </a:rPr>
              <a:t>.</a:t>
            </a:r>
          </a:p>
          <a:p>
            <a:pPr marL="722313" indent="0">
              <a:buNone/>
            </a:pPr>
            <a:endParaRPr lang="ru-RU" dirty="0" smtClean="0">
              <a:cs typeface="Calibri" panose="020F050202020403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70155" y="5088194"/>
            <a:ext cx="10987548" cy="15633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</a:rPr>
              <a:t>Не рекомендовано одновременное применение отхаркивающих и противокашлевых средств пациентам с кашлем, что может способствовать застою мокроты за счет подавления кашлевого рефлекса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863" y="887105"/>
            <a:ext cx="5841137" cy="52592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1346" y="514056"/>
            <a:ext cx="5986713" cy="563231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/>
              <a:t>Вирус гриппа имеет внутренние и поверхностные белки. Внутренние (</a:t>
            </a:r>
            <a:r>
              <a:rPr lang="ru-RU" sz="2000" dirty="0" err="1" smtClean="0"/>
              <a:t>кОровые</a:t>
            </a:r>
            <a:r>
              <a:rPr lang="ru-RU" sz="2000" dirty="0" smtClean="0"/>
              <a:t>, сердцевидные) белки являются типоспецифическими, на основании их свойств вирусы гриппа подразделяют на типы А,В,С. </a:t>
            </a:r>
          </a:p>
          <a:p>
            <a:r>
              <a:rPr lang="ru-RU" sz="2000" dirty="0" smtClean="0"/>
              <a:t>Основные поверхностные белки представлены:                           </a:t>
            </a:r>
            <a:r>
              <a:rPr lang="en-US" sz="2000" b="1" i="1" dirty="0" smtClean="0"/>
              <a:t>HA</a:t>
            </a:r>
            <a:r>
              <a:rPr lang="en-US" sz="2000" dirty="0" smtClean="0"/>
              <a:t> </a:t>
            </a:r>
            <a:r>
              <a:rPr lang="ru-RU" sz="2000" dirty="0" smtClean="0"/>
              <a:t>– </a:t>
            </a:r>
            <a:r>
              <a:rPr lang="ru-RU" sz="2000" dirty="0" err="1" smtClean="0"/>
              <a:t>гемаглютинин</a:t>
            </a:r>
            <a:r>
              <a:rPr lang="ru-RU" sz="2000" dirty="0" smtClean="0"/>
              <a:t> и</a:t>
            </a:r>
            <a:r>
              <a:rPr lang="en-US" sz="2000" dirty="0" smtClean="0"/>
              <a:t> </a:t>
            </a:r>
            <a:r>
              <a:rPr lang="en-US" sz="2000" b="1" dirty="0" smtClean="0"/>
              <a:t>NA</a:t>
            </a:r>
            <a:r>
              <a:rPr lang="ru-RU" sz="2000" dirty="0" smtClean="0"/>
              <a:t> – нейраминидаза</a:t>
            </a:r>
          </a:p>
          <a:p>
            <a:r>
              <a:rPr lang="ru-RU" sz="2000" b="1" dirty="0" smtClean="0"/>
              <a:t>НА</a:t>
            </a:r>
            <a:r>
              <a:rPr lang="ru-RU" sz="2000" dirty="0" smtClean="0"/>
              <a:t> – состоит из двух субъединиц НА1/НА2 и ответственен за прикрепление и проникновение вируса в клетку, за освобождение вирусной РНК. Гемагглютинин является основным иммуногеном и вызывает индукцию вируснейтрализующих, </a:t>
            </a:r>
            <a:r>
              <a:rPr lang="ru-RU" sz="2000" dirty="0" err="1" smtClean="0"/>
              <a:t>антигемагглютинирующих</a:t>
            </a:r>
            <a:r>
              <a:rPr lang="ru-RU" sz="2000" dirty="0" smtClean="0"/>
              <a:t> антител.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NA</a:t>
            </a:r>
            <a:r>
              <a:rPr lang="ru-RU" sz="2000" dirty="0" smtClean="0">
                <a:solidFill>
                  <a:prstClr val="black"/>
                </a:solidFill>
              </a:rPr>
              <a:t> –</a:t>
            </a:r>
            <a:r>
              <a:rPr lang="ru-RU" sz="2000" dirty="0" smtClean="0"/>
              <a:t> ответственна за инвазию вируса в слизистые оболочки дыхательных путей и отделение почкующихся вирионов от клеточной стенки. Изменения (мутации) в структуре белка приводят к формированию резистентности к селективным ингибиторам нейраминидазы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3969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6181" y="158802"/>
            <a:ext cx="10363200" cy="914400"/>
          </a:xfrm>
        </p:spPr>
        <p:txBody>
          <a:bodyPr/>
          <a:lstStyle/>
          <a:p>
            <a:pPr algn="r"/>
            <a:r>
              <a:rPr lang="ru-RU" dirty="0" smtClean="0"/>
              <a:t>О2-терапия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199" y="1696064"/>
            <a:ext cx="10540181" cy="4660285"/>
          </a:xfrm>
        </p:spPr>
        <p:txBody>
          <a:bodyPr/>
          <a:lstStyle/>
          <a:p>
            <a:r>
              <a:rPr lang="ru-RU" dirty="0" smtClean="0"/>
              <a:t>Рекомендовано проведение </a:t>
            </a:r>
            <a:r>
              <a:rPr lang="ru-RU" dirty="0" err="1" smtClean="0"/>
              <a:t>кислородотерапии</a:t>
            </a:r>
            <a:r>
              <a:rPr lang="ru-RU" dirty="0" smtClean="0"/>
              <a:t> пациентам с наличием гипоксемии для обеспечения адекватной </a:t>
            </a:r>
            <a:r>
              <a:rPr lang="ru-RU" dirty="0" err="1" smtClean="0"/>
              <a:t>оксигенации</a:t>
            </a:r>
            <a:r>
              <a:rPr lang="ru-RU" dirty="0" smtClean="0"/>
              <a:t> </a:t>
            </a:r>
          </a:p>
          <a:p>
            <a:r>
              <a:rPr lang="ru-RU" dirty="0" smtClean="0"/>
              <a:t>Показаниями к </a:t>
            </a:r>
            <a:r>
              <a:rPr lang="ru-RU" dirty="0" err="1" smtClean="0"/>
              <a:t>кислородотерапии</a:t>
            </a:r>
            <a:r>
              <a:rPr lang="ru-RU" dirty="0" smtClean="0"/>
              <a:t> является РО2 </a:t>
            </a:r>
            <a:r>
              <a:rPr lang="en-US" dirty="0" smtClean="0"/>
              <a:t>&lt;60</a:t>
            </a:r>
            <a:r>
              <a:rPr lang="ru-RU" dirty="0" smtClean="0"/>
              <a:t> </a:t>
            </a:r>
            <a:r>
              <a:rPr lang="ru-RU" dirty="0" err="1" smtClean="0"/>
              <a:t>ммрт.ст</a:t>
            </a:r>
            <a:r>
              <a:rPr lang="ru-RU" dirty="0" smtClean="0"/>
              <a:t>.</a:t>
            </a:r>
            <a:r>
              <a:rPr lang="en-US" dirty="0" smtClean="0"/>
              <a:t> S</a:t>
            </a:r>
            <a:r>
              <a:rPr lang="ru-RU" dirty="0" smtClean="0"/>
              <a:t>р</a:t>
            </a:r>
            <a:r>
              <a:rPr lang="en-US" dirty="0" smtClean="0"/>
              <a:t>O2 &lt;90%</a:t>
            </a:r>
            <a:endParaRPr lang="ru-RU" dirty="0" smtClean="0"/>
          </a:p>
          <a:p>
            <a:r>
              <a:rPr lang="ru-RU" dirty="0" smtClean="0"/>
              <a:t>Считается оптимальным поддержание SaO2 в пределах             88–95%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9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ъект 2"/>
          <p:cNvSpPr>
            <a:spLocks noGrp="1"/>
          </p:cNvSpPr>
          <p:nvPr>
            <p:ph idx="1"/>
          </p:nvPr>
        </p:nvSpPr>
        <p:spPr>
          <a:xfrm>
            <a:off x="1473958" y="1773238"/>
            <a:ext cx="9812741" cy="4572000"/>
          </a:xfrm>
        </p:spPr>
        <p:txBody>
          <a:bodyPr/>
          <a:lstStyle/>
          <a:p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Ингаляция </a:t>
            </a:r>
            <a:r>
              <a:rPr lang="en-US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  <a:p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прон</a:t>
            </a:r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позициии</a:t>
            </a:r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при ИВЛ</a:t>
            </a:r>
          </a:p>
          <a:p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ИВЛ в режиме ПДКВ на 8-10 мм Н2О</a:t>
            </a:r>
          </a:p>
          <a:p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Объемы вентиляции – 6 мл/кг идеальной массы тела</a:t>
            </a:r>
          </a:p>
          <a:p>
            <a:endParaRPr lang="ru-RU" alt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499" y="444524"/>
            <a:ext cx="10363200" cy="914400"/>
          </a:xfrm>
        </p:spPr>
        <p:txBody>
          <a:bodyPr/>
          <a:lstStyle/>
          <a:p>
            <a:pPr algn="r">
              <a:defRPr/>
            </a:pPr>
            <a:r>
              <a:rPr lang="ru-RU" b="1" dirty="0">
                <a:solidFill>
                  <a:schemeClr val="tx2">
                    <a:satMod val="200000"/>
                  </a:schemeClr>
                </a:solidFill>
                <a:latin typeface="Arial" pitchFamily="34" charset="0"/>
                <a:cs typeface="Arial" pitchFamily="34" charset="0"/>
              </a:rPr>
              <a:t>Респираторная поддержка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313" y="260351"/>
            <a:ext cx="8496300" cy="1008063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satMod val="200000"/>
                  </a:schemeClr>
                </a:solidFill>
              </a:rPr>
              <a:t>Экстракорпоральная мембранная </a:t>
            </a:r>
            <a:r>
              <a:rPr lang="ru-RU" b="1" dirty="0" err="1">
                <a:solidFill>
                  <a:schemeClr val="tx2">
                    <a:satMod val="200000"/>
                  </a:schemeClr>
                </a:solidFill>
              </a:rPr>
              <a:t>оксигенация</a:t>
            </a: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86019" name="Объект 2"/>
          <p:cNvSpPr>
            <a:spLocks noGrp="1"/>
          </p:cNvSpPr>
          <p:nvPr>
            <p:ph idx="1"/>
          </p:nvPr>
        </p:nvSpPr>
        <p:spPr>
          <a:xfrm>
            <a:off x="1430594" y="2035277"/>
            <a:ext cx="9910916" cy="4282154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При быстром прогрессировании ОРДС у больных с гриппом осуществляется ЭКМО. </a:t>
            </a:r>
          </a:p>
          <a:p>
            <a:pPr eaLnBrk="1" hangingPunct="1"/>
            <a:r>
              <a:rPr lang="ru-RU" altLang="ru-RU" dirty="0" smtClean="0"/>
              <a:t>При ОДН, когда несмотря на вдыхание смеси, содержащей более 50% кислорода, напряжение кислорода в артериальной крови не поднимается выше 50 мм </a:t>
            </a:r>
            <a:r>
              <a:rPr lang="ru-RU" altLang="ru-RU" dirty="0" err="1" smtClean="0"/>
              <a:t>рт.ст</a:t>
            </a:r>
            <a:r>
              <a:rPr lang="ru-RU" altLang="ru-RU" dirty="0" smtClean="0"/>
              <a:t>  также показана ЭКМО </a:t>
            </a:r>
          </a:p>
        </p:txBody>
      </p:sp>
    </p:spTree>
    <p:extLst>
      <p:ext uri="{BB962C8B-B14F-4D97-AF65-F5344CB8AC3E}">
        <p14:creationId xmlns:p14="http://schemas.microsoft.com/office/powerpoint/2010/main" val="38238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7043" name="Объект 2"/>
          <p:cNvSpPr>
            <a:spLocks noGrp="1"/>
          </p:cNvSpPr>
          <p:nvPr>
            <p:ph idx="1"/>
          </p:nvPr>
        </p:nvSpPr>
        <p:spPr>
          <a:xfrm>
            <a:off x="6640513" y="1052513"/>
            <a:ext cx="3848100" cy="1441450"/>
          </a:xfrm>
        </p:spPr>
        <p:txBody>
          <a:bodyPr/>
          <a:lstStyle/>
          <a:p>
            <a:pPr marL="68263" indent="0" eaLnBrk="1" hangingPunct="1">
              <a:buNone/>
            </a:pPr>
            <a:r>
              <a:rPr lang="ru-RU" altLang="ru-RU" sz="2800" b="1"/>
              <a:t>АППАРАТУРА  ДЛЯ </a:t>
            </a:r>
          </a:p>
          <a:p>
            <a:pPr marL="68263" indent="0" eaLnBrk="1" hangingPunct="1">
              <a:buNone/>
            </a:pPr>
            <a:r>
              <a:rPr lang="ru-RU" altLang="ru-RU" sz="2800" b="1"/>
              <a:t>ПРОВЕДЕНИЯ  ЭКМО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0488"/>
            <a:ext cx="424815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271838"/>
            <a:ext cx="4789488" cy="358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96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785" y="147484"/>
            <a:ext cx="10567680" cy="1784555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Профилактика заболеваемости среди медработников в стационаре, </a:t>
            </a:r>
            <a:r>
              <a:rPr lang="ru-RU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контактируюших</a:t>
            </a: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 больным гриппом</a:t>
            </a: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5" y="1670766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9" name="Прямоугольник 2"/>
          <p:cNvSpPr>
            <a:spLocks noChangeArrowheads="1"/>
          </p:cNvSpPr>
          <p:nvPr/>
        </p:nvSpPr>
        <p:spPr bwMode="auto">
          <a:xfrm>
            <a:off x="7089468" y="1669178"/>
            <a:ext cx="47879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D6ECFF"/>
              </a:buClr>
            </a:pPr>
            <a:r>
              <a:rPr lang="ru-RU" altLang="ru-RU" sz="2800" b="1" dirty="0">
                <a:solidFill>
                  <a:srgbClr val="FFFFFF"/>
                </a:solidFill>
                <a:cs typeface="Arial" panose="020B0604020202020204" pitchFamily="34" charset="0"/>
              </a:rPr>
              <a:t>Использовать медицинскую или хирургическую маску;</a:t>
            </a:r>
          </a:p>
          <a:p>
            <a:pPr fontAlgn="base">
              <a:spcAft>
                <a:spcPct val="0"/>
              </a:spcAft>
              <a:buClr>
                <a:srgbClr val="D6ECFF"/>
              </a:buClr>
            </a:pPr>
            <a:r>
              <a:rPr lang="ru-RU" altLang="ru-RU" sz="2800" b="1" dirty="0">
                <a:solidFill>
                  <a:srgbClr val="FFFFFF"/>
                </a:solidFill>
                <a:cs typeface="Arial" panose="020B0604020202020204" pitchFamily="34" charset="0"/>
              </a:rPr>
              <a:t> придавать особое значение гигиене рук; </a:t>
            </a:r>
          </a:p>
          <a:p>
            <a:pPr fontAlgn="base">
              <a:spcAft>
                <a:spcPct val="0"/>
              </a:spcAft>
              <a:buClr>
                <a:srgbClr val="D6ECFF"/>
              </a:buClr>
            </a:pPr>
            <a:r>
              <a:rPr lang="ru-RU" altLang="ru-RU" sz="2800" b="1" dirty="0">
                <a:solidFill>
                  <a:srgbClr val="FFFFFF"/>
                </a:solidFill>
                <a:cs typeface="Arial" panose="020B0604020202020204" pitchFamily="34" charset="0"/>
              </a:rPr>
              <a:t> обеспечивать помещения и средства для гигиены рук;</a:t>
            </a:r>
          </a:p>
          <a:p>
            <a:pPr fontAlgn="base">
              <a:spcAft>
                <a:spcPct val="0"/>
              </a:spcAft>
              <a:buClr>
                <a:srgbClr val="D6ECFF"/>
              </a:buClr>
            </a:pPr>
            <a:r>
              <a:rPr lang="ru-RU" altLang="ru-RU" sz="2800" b="1" dirty="0">
                <a:solidFill>
                  <a:srgbClr val="FFFFFF"/>
                </a:solidFill>
                <a:cs typeface="Arial" panose="020B0604020202020204" pitchFamily="34" charset="0"/>
              </a:rPr>
              <a:t> использовать халат и чистые перчатки.</a:t>
            </a:r>
          </a:p>
          <a:p>
            <a:pPr fontAlgn="base">
              <a:spcAft>
                <a:spcPct val="0"/>
              </a:spcAft>
              <a:buClr>
                <a:srgbClr val="D6ECFF"/>
              </a:buClr>
            </a:pPr>
            <a:endParaRPr lang="ru-RU" altLang="ru-RU" sz="28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0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013" y="217795"/>
            <a:ext cx="10363200" cy="914400"/>
          </a:xfrm>
        </p:spPr>
        <p:txBody>
          <a:bodyPr/>
          <a:lstStyle/>
          <a:p>
            <a:pPr algn="r"/>
            <a:endParaRPr lang="ru-RU" b="1" i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0658" y="1132195"/>
            <a:ext cx="11105536" cy="5504579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ru-RU" sz="2800" b="1" i="1" dirty="0" smtClean="0">
                <a:solidFill>
                  <a:srgbClr val="FFFF00"/>
                </a:solidFill>
                <a:effectLst/>
                <a:latin typeface="YS Text"/>
              </a:rPr>
              <a:t>«Ультрикс-</a:t>
            </a:r>
            <a:r>
              <a:rPr lang="ru-RU" sz="2800" b="1" i="1" dirty="0" err="1" smtClean="0">
                <a:solidFill>
                  <a:srgbClr val="FFFF00"/>
                </a:solidFill>
                <a:effectLst/>
                <a:latin typeface="YS Text"/>
              </a:rPr>
              <a:t>квадри</a:t>
            </a:r>
            <a:r>
              <a:rPr lang="ru-RU" sz="2800" b="1" i="1" dirty="0" smtClean="0">
                <a:solidFill>
                  <a:srgbClr val="FFFF00"/>
                </a:solidFill>
                <a:effectLst/>
                <a:latin typeface="YS Text"/>
              </a:rPr>
              <a:t>» — вакцина гриппозная четырехвалентная инактивированная расщепленная.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285114"/>
              </p:ext>
            </p:extLst>
          </p:nvPr>
        </p:nvGraphicFramePr>
        <p:xfrm>
          <a:off x="1406013" y="2459456"/>
          <a:ext cx="10250128" cy="3909060"/>
        </p:xfrm>
        <a:graphic>
          <a:graphicData uri="http://schemas.openxmlformats.org/drawingml/2006/table">
            <a:tbl>
              <a:tblPr/>
              <a:tblGrid>
                <a:gridCol w="6780504">
                  <a:extLst>
                    <a:ext uri="{9D8B030D-6E8A-4147-A177-3AD203B41FA5}">
                      <a16:colId xmlns:a16="http://schemas.microsoft.com/office/drawing/2014/main" val="2452961803"/>
                    </a:ext>
                  </a:extLst>
                </a:gridCol>
                <a:gridCol w="3469624">
                  <a:extLst>
                    <a:ext uri="{9D8B030D-6E8A-4147-A177-3AD203B41FA5}">
                      <a16:colId xmlns:a16="http://schemas.microsoft.com/office/drawing/2014/main" val="31505796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</a:rPr>
                        <a:t>Действующие вещества:</a:t>
                      </a:r>
                      <a:endParaRPr lang="ru-RU" sz="2400" b="1" dirty="0"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marL="190500" marR="171450" marT="171450" marB="17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effectLst/>
                      </a:endParaRPr>
                    </a:p>
                  </a:txBody>
                  <a:tcPr marL="171450" marR="171450" marT="171450" marB="17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471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Антиген вируса гриппа типа A (H</a:t>
                      </a:r>
                      <a:r>
                        <a:rPr lang="ru-RU" sz="2400" b="1" i="1" baseline="-25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u-RU" sz="2400" b="1" i="1" baseline="-25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90500" marR="171450" marT="171450" marB="17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(15±2,0) мкг ГА</a:t>
                      </a:r>
                    </a:p>
                  </a:txBody>
                  <a:tcPr marL="171450" marR="171450" marT="171450" marB="17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578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Антиген вируса гриппа типа A (H</a:t>
                      </a:r>
                      <a:r>
                        <a:rPr lang="ru-RU" sz="2400" b="1" i="1" baseline="-25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u-RU" sz="2400" b="1" i="1" baseline="-250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90500" marR="171450" marT="171450" marB="17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(15±2,0) мкг ГА</a:t>
                      </a:r>
                    </a:p>
                  </a:txBody>
                  <a:tcPr marL="171450" marR="171450" marT="171450" marB="17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563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Антиген вируса гриппа типа В (линия </a:t>
                      </a:r>
                      <a:r>
                        <a:rPr lang="ru-RU" sz="2400" b="1" i="1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Yamagata</a:t>
                      </a:r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90500" marR="171450" marT="171450" marB="17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(15±2,0) мкг ГА</a:t>
                      </a:r>
                    </a:p>
                  </a:txBody>
                  <a:tcPr marL="171450" marR="171450" marT="171450" marB="17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768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Антиген вируса гриппа типа В (линия </a:t>
                      </a:r>
                      <a:r>
                        <a:rPr lang="ru-RU" sz="2400" b="1" i="1" dirty="0" err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Victoria</a:t>
                      </a:r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90500" marR="171450" marT="171450" marB="17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(15±2,0) мкг ГА</a:t>
                      </a:r>
                    </a:p>
                  </a:txBody>
                  <a:tcPr marL="171450" marR="171450" marT="171450" marB="17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25133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415845" y="250723"/>
            <a:ext cx="10353368" cy="88147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4000" b="1" i="1" spc="-100" dirty="0">
                <a:solidFill>
                  <a:srgbClr val="C1EE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ВАКЦИНАЦИЯ!!!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1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212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0086" y="242296"/>
            <a:ext cx="10515600" cy="508332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latin typeface="+mn-lt"/>
              </a:rPr>
              <a:t>Эвушелд</a:t>
            </a:r>
            <a:endParaRPr lang="ru-RU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77922" y="750627"/>
            <a:ext cx="11068335" cy="5568285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Принять к сведению перечень состояний и заболеваний, при которых пациент относится к группе риска, описанный во временных методических рекомендациях «Профилактика, диагностика и лечение новой </a:t>
            </a:r>
            <a:r>
              <a:rPr lang="ru-RU" dirty="0" err="1" smtClean="0"/>
              <a:t>коронавирусной</a:t>
            </a:r>
            <a:r>
              <a:rPr lang="ru-RU" dirty="0" smtClean="0"/>
              <a:t> инфекции (COVID-19)» версии 16 (18.08.2022), но не ограничивается этим. 3. </a:t>
            </a:r>
          </a:p>
          <a:p>
            <a:r>
              <a:rPr lang="ru-RU" dirty="0" smtClean="0"/>
              <a:t>У особых групп пациентов с целью </a:t>
            </a:r>
            <a:r>
              <a:rPr lang="ru-RU" dirty="0" err="1" smtClean="0"/>
              <a:t>доконтактной</a:t>
            </a:r>
            <a:r>
              <a:rPr lang="ru-RU" dirty="0" smtClean="0"/>
              <a:t> (</a:t>
            </a:r>
            <a:r>
              <a:rPr lang="ru-RU" dirty="0" err="1" smtClean="0"/>
              <a:t>предэкспозиционной</a:t>
            </a:r>
            <a:r>
              <a:rPr lang="ru-RU" dirty="0" smtClean="0"/>
              <a:t>) профилактики COVID-19 в качестве приоритетной пассивной иммунизации использовать комбинацию </a:t>
            </a:r>
            <a:r>
              <a:rPr lang="ru-RU" dirty="0" err="1" smtClean="0"/>
              <a:t>моноклональных</a:t>
            </a:r>
            <a:r>
              <a:rPr lang="ru-RU" dirty="0" smtClean="0"/>
              <a:t> антител длительного действия (</a:t>
            </a:r>
            <a:r>
              <a:rPr lang="ru-RU" dirty="0" err="1" smtClean="0"/>
              <a:t>Тиксагевимаб</a:t>
            </a:r>
            <a:r>
              <a:rPr lang="ru-RU" dirty="0" smtClean="0"/>
              <a:t> + </a:t>
            </a:r>
            <a:r>
              <a:rPr lang="ru-RU" dirty="0" err="1" smtClean="0"/>
              <a:t>Цилгавимаб</a:t>
            </a:r>
            <a:r>
              <a:rPr lang="ru-RU" dirty="0" smtClean="0"/>
              <a:t>). </a:t>
            </a:r>
          </a:p>
          <a:p>
            <a:r>
              <a:rPr lang="ru-RU" dirty="0" smtClean="0"/>
              <a:t>Дозы препарата </a:t>
            </a:r>
            <a:r>
              <a:rPr lang="ru-RU" dirty="0" err="1" smtClean="0"/>
              <a:t>Тиксагевимаб</a:t>
            </a:r>
            <a:r>
              <a:rPr lang="ru-RU" dirty="0" smtClean="0"/>
              <a:t> + </a:t>
            </a:r>
            <a:r>
              <a:rPr lang="ru-RU" dirty="0" err="1" smtClean="0"/>
              <a:t>Цилгавимаб</a:t>
            </a:r>
            <a:r>
              <a:rPr lang="ru-RU" dirty="0" smtClean="0"/>
              <a:t> (</a:t>
            </a:r>
            <a:r>
              <a:rPr lang="ru-RU" dirty="0" err="1" smtClean="0"/>
              <a:t>доконтактная</a:t>
            </a:r>
            <a:r>
              <a:rPr lang="ru-RU" dirty="0" smtClean="0"/>
              <a:t> профилактика COVID-19): I. Начальная доза: 300 мг </a:t>
            </a:r>
            <a:r>
              <a:rPr lang="ru-RU" dirty="0" err="1" smtClean="0"/>
              <a:t>Тиксагевимаба</a:t>
            </a:r>
            <a:r>
              <a:rPr lang="ru-RU" dirty="0" smtClean="0"/>
              <a:t> и 300 мг </a:t>
            </a:r>
            <a:r>
              <a:rPr lang="ru-RU" dirty="0" err="1" smtClean="0"/>
              <a:t>Цилгавимаба</a:t>
            </a:r>
            <a:r>
              <a:rPr lang="ru-RU" dirty="0" smtClean="0"/>
              <a:t>, которые следует вводить в виде двух последовательных внутримышечных инъекций;</a:t>
            </a:r>
          </a:p>
          <a:p>
            <a:r>
              <a:rPr lang="ru-RU" dirty="0" smtClean="0"/>
              <a:t>доза для пациентов, которые получали препарат более 3 месяцев назад: 300 мг </a:t>
            </a:r>
            <a:r>
              <a:rPr lang="ru-RU" dirty="0" err="1" smtClean="0"/>
              <a:t>Тиксагевимаба</a:t>
            </a:r>
            <a:r>
              <a:rPr lang="ru-RU" dirty="0" smtClean="0"/>
              <a:t> и 300 мг </a:t>
            </a:r>
            <a:r>
              <a:rPr lang="ru-RU" dirty="0" err="1" smtClean="0"/>
              <a:t>Цилгавимаба</a:t>
            </a:r>
            <a:r>
              <a:rPr lang="ru-RU" dirty="0" smtClean="0"/>
              <a:t>. Повторное введение: 300 мг </a:t>
            </a:r>
            <a:r>
              <a:rPr lang="ru-RU" dirty="0" err="1" smtClean="0"/>
              <a:t>Тиксагевимаба</a:t>
            </a:r>
            <a:r>
              <a:rPr lang="ru-RU" dirty="0" smtClean="0"/>
              <a:t> и 300 мг </a:t>
            </a:r>
            <a:r>
              <a:rPr lang="ru-RU" dirty="0" err="1" smtClean="0"/>
              <a:t>Цилгавимаба</a:t>
            </a:r>
            <a:r>
              <a:rPr lang="ru-RU" dirty="0" smtClean="0"/>
              <a:t> каждые 6 месяцев. </a:t>
            </a:r>
          </a:p>
          <a:p>
            <a:r>
              <a:rPr lang="ru-RU" dirty="0" smtClean="0"/>
              <a:t>Срок повторного применения следует отсчитывать с даты самого последнего введения комбинации препаратов </a:t>
            </a:r>
            <a:r>
              <a:rPr lang="ru-RU" dirty="0" err="1" smtClean="0"/>
              <a:t>Тиксагевимаб+Цилгавимаб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0925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011770" cy="958708"/>
          </a:xfrm>
        </p:spPr>
        <p:txBody>
          <a:bodyPr/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latin typeface="+mn-lt"/>
              </a:rPr>
              <a:t>Эвушелд</a:t>
            </a:r>
            <a:endParaRPr lang="ru-RU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55845"/>
            <a:ext cx="10515600" cy="462111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случае развития новой </a:t>
            </a:r>
            <a:r>
              <a:rPr lang="ru-RU" dirty="0" err="1" smtClean="0"/>
              <a:t>коронавирусной</a:t>
            </a:r>
            <a:r>
              <a:rPr lang="ru-RU" dirty="0" smtClean="0"/>
              <a:t> инфекции COVID-19, комбинацию </a:t>
            </a:r>
            <a:r>
              <a:rPr lang="ru-RU" dirty="0" err="1" smtClean="0"/>
              <a:t>моноклональных</a:t>
            </a:r>
            <a:r>
              <a:rPr lang="ru-RU" dirty="0" smtClean="0"/>
              <a:t> антител длительного действия (</a:t>
            </a:r>
            <a:r>
              <a:rPr lang="ru-RU" dirty="0" err="1" smtClean="0"/>
              <a:t>Тиксагевимаб</a:t>
            </a:r>
            <a:r>
              <a:rPr lang="ru-RU" dirty="0" smtClean="0"/>
              <a:t> + </a:t>
            </a:r>
            <a:r>
              <a:rPr lang="ru-RU" dirty="0" err="1" smtClean="0"/>
              <a:t>Цилгавимаб</a:t>
            </a:r>
            <a:r>
              <a:rPr lang="ru-RU" dirty="0" smtClean="0"/>
              <a:t>) можно использовать для лечения COVID-19 у взрослых и детей в возрасте от 12 лет и старше с массой тела не менее 40 кг: </a:t>
            </a:r>
          </a:p>
          <a:p>
            <a:r>
              <a:rPr lang="ru-RU" dirty="0" smtClean="0"/>
              <a:t>Дозы препарата </a:t>
            </a:r>
            <a:r>
              <a:rPr lang="ru-RU" dirty="0" err="1" smtClean="0"/>
              <a:t>Тиксагевимаб</a:t>
            </a:r>
            <a:r>
              <a:rPr lang="ru-RU" dirty="0" smtClean="0"/>
              <a:t> + </a:t>
            </a:r>
            <a:r>
              <a:rPr lang="ru-RU" dirty="0" err="1" smtClean="0"/>
              <a:t>Цилгавимаб</a:t>
            </a:r>
            <a:r>
              <a:rPr lang="ru-RU" dirty="0" smtClean="0"/>
              <a:t> (лечение COVID-19): I. 300 мг </a:t>
            </a:r>
            <a:r>
              <a:rPr lang="ru-RU" dirty="0" err="1" smtClean="0"/>
              <a:t>Тиксагевимаба</a:t>
            </a:r>
            <a:r>
              <a:rPr lang="ru-RU" dirty="0" smtClean="0"/>
              <a:t> и 300 мг </a:t>
            </a:r>
            <a:r>
              <a:rPr lang="ru-RU" dirty="0" err="1" smtClean="0"/>
              <a:t>Цилгавимаба</a:t>
            </a:r>
            <a:r>
              <a:rPr lang="ru-RU" dirty="0" smtClean="0"/>
              <a:t>, которые следует вводить в виде двух последовательных внутримышечных инъекций; </a:t>
            </a:r>
          </a:p>
          <a:p>
            <a:r>
              <a:rPr lang="ru-RU" dirty="0" smtClean="0"/>
              <a:t>II. Препарат следует вводить в максимально короткие сроки после получения положительного теста на вирус SARS-CoV-2 и в течение 7 дней после появления симптомов.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850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5534"/>
            <a:ext cx="10515600" cy="750628"/>
          </a:xfrm>
        </p:spPr>
        <p:txBody>
          <a:bodyPr>
            <a:normAutofit/>
          </a:bodyPr>
          <a:lstStyle/>
          <a:p>
            <a:pPr algn="r"/>
            <a:r>
              <a:rPr lang="ru-RU" b="1" i="1" dirty="0">
                <a:solidFill>
                  <a:srgbClr val="C00000"/>
                </a:solidFill>
                <a:latin typeface="Calibri" panose="020F0502020204030204"/>
              </a:rPr>
              <a:t>Эвушелд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09934"/>
            <a:ext cx="10515600" cy="559558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Перечень специалистов, которые направляют пациентов с факторами риска тяжелого течения COVID-19 на иммунопрофилактику </a:t>
            </a:r>
            <a:r>
              <a:rPr lang="ru-RU" dirty="0"/>
              <a:t>и/или лечение комбинацией </a:t>
            </a:r>
            <a:r>
              <a:rPr lang="ru-RU" dirty="0" err="1" smtClean="0"/>
              <a:t>моноклональных</a:t>
            </a:r>
            <a:r>
              <a:rPr lang="ru-RU" dirty="0" smtClean="0"/>
              <a:t> антител длительного действия </a:t>
            </a:r>
            <a:r>
              <a:rPr lang="ru-RU" dirty="0" err="1" smtClean="0"/>
              <a:t>Тиксагевимаб</a:t>
            </a:r>
            <a:r>
              <a:rPr lang="ru-RU" dirty="0" smtClean="0"/>
              <a:t> + </a:t>
            </a:r>
            <a:r>
              <a:rPr lang="ru-RU" dirty="0" err="1" smtClean="0"/>
              <a:t>Цилгавимаб</a:t>
            </a:r>
            <a:r>
              <a:rPr lang="ru-RU" dirty="0" smtClean="0"/>
              <a:t>:</a:t>
            </a:r>
          </a:p>
          <a:p>
            <a:pPr marL="982663" indent="-487363"/>
            <a:r>
              <a:rPr lang="ru-RU" dirty="0" smtClean="0"/>
              <a:t>A. Инфекционисты; </a:t>
            </a:r>
          </a:p>
          <a:p>
            <a:pPr marL="982663" indent="-487363"/>
            <a:r>
              <a:rPr lang="ru-RU" dirty="0" smtClean="0"/>
              <a:t>B. Нефрологи; </a:t>
            </a:r>
          </a:p>
          <a:p>
            <a:pPr marL="982663" indent="-487363"/>
            <a:r>
              <a:rPr lang="ru-RU" dirty="0" smtClean="0"/>
              <a:t>C. Иммунологи-аллергологи; </a:t>
            </a:r>
          </a:p>
          <a:p>
            <a:pPr marL="982663" indent="-487363"/>
            <a:r>
              <a:rPr lang="ru-RU" dirty="0" smtClean="0"/>
              <a:t>D. Пульмонологи; </a:t>
            </a:r>
          </a:p>
          <a:p>
            <a:pPr marL="982663" indent="-487363"/>
            <a:r>
              <a:rPr lang="ru-RU" dirty="0" smtClean="0"/>
              <a:t>E. </a:t>
            </a:r>
            <a:r>
              <a:rPr lang="ru-RU" dirty="0" err="1" smtClean="0"/>
              <a:t>Трансплантологи</a:t>
            </a:r>
            <a:r>
              <a:rPr lang="ru-RU" dirty="0" smtClean="0"/>
              <a:t>; </a:t>
            </a:r>
          </a:p>
          <a:p>
            <a:pPr marL="982663" indent="-487363"/>
            <a:r>
              <a:rPr lang="ru-RU" dirty="0" smtClean="0"/>
              <a:t>F. Эндокринологи; </a:t>
            </a:r>
          </a:p>
          <a:p>
            <a:pPr marL="982663" indent="-487363"/>
            <a:r>
              <a:rPr lang="ru-RU" dirty="0" smtClean="0"/>
              <a:t>G. Ревматологи; </a:t>
            </a:r>
          </a:p>
          <a:p>
            <a:pPr marL="982663" indent="-487363"/>
            <a:r>
              <a:rPr lang="ru-RU" dirty="0" err="1" smtClean="0"/>
              <a:t>H.Кардиологи</a:t>
            </a:r>
            <a:r>
              <a:rPr lang="ru-RU" dirty="0" smtClean="0"/>
              <a:t>; </a:t>
            </a:r>
          </a:p>
          <a:p>
            <a:pPr marL="982663" indent="-487363"/>
            <a:r>
              <a:rPr lang="ru-RU" dirty="0" smtClean="0"/>
              <a:t>I. Онкологи/</a:t>
            </a:r>
            <a:r>
              <a:rPr lang="ru-RU" dirty="0" err="1" smtClean="0"/>
              <a:t>онкогематологи</a:t>
            </a:r>
            <a:r>
              <a:rPr lang="ru-RU" dirty="0" smtClean="0"/>
              <a:t>; </a:t>
            </a:r>
          </a:p>
          <a:p>
            <a:pPr marL="982663" indent="-487363"/>
            <a:r>
              <a:rPr lang="ru-RU" dirty="0" smtClean="0"/>
              <a:t>J. Детские специалисты по аналогичным специальностям.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356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6479"/>
            <a:ext cx="10515600" cy="79157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023" y="1187355"/>
            <a:ext cx="11491415" cy="4798539"/>
          </a:xfrm>
        </p:spPr>
        <p:txBody>
          <a:bodyPr>
            <a:noAutofit/>
          </a:bodyPr>
          <a:lstStyle/>
          <a:p>
            <a:r>
              <a:rPr lang="ru-RU" b="1" dirty="0" smtClean="0"/>
              <a:t>Поверхностные белки (антигены) НА и </a:t>
            </a:r>
            <a:r>
              <a:rPr lang="en-US" b="1" dirty="0" smtClean="0"/>
              <a:t>NA</a:t>
            </a:r>
            <a:r>
              <a:rPr lang="ru-RU" b="1" dirty="0" smtClean="0"/>
              <a:t> очень подвержены изменениям. На основе свойств гемагглютинина выделяют 18 подтипов вируса гриппа А (обозначаемые как Н1, Н2, …, Н18), а                         </a:t>
            </a:r>
            <a:r>
              <a:rPr lang="en-US" b="1" dirty="0" smtClean="0">
                <a:solidFill>
                  <a:prstClr val="black"/>
                </a:solidFill>
              </a:rPr>
              <a:t>NA</a:t>
            </a:r>
            <a:r>
              <a:rPr lang="ru-RU" b="1" dirty="0" smtClean="0">
                <a:solidFill>
                  <a:prstClr val="black"/>
                </a:solidFill>
              </a:rPr>
              <a:t> – </a:t>
            </a:r>
            <a:r>
              <a:rPr lang="pt-BR" b="1" dirty="0" smtClean="0"/>
              <a:t>11 вариантов (N1, N2, …, N11)</a:t>
            </a:r>
            <a:endParaRPr lang="ru-RU" b="1" dirty="0" smtClean="0"/>
          </a:p>
          <a:p>
            <a:r>
              <a:rPr lang="ru-RU" b="1" dirty="0" smtClean="0"/>
              <a:t>Для вируса гриппа типа A возможны два вида изменчивости: дрейф – точечные мутации в вирусном геноме с соответствующими изменениями в гемагглютинине или нейраминидазе и </a:t>
            </a:r>
            <a:r>
              <a:rPr lang="ru-RU" b="1" dirty="0" err="1" smtClean="0"/>
              <a:t>шифт</a:t>
            </a:r>
            <a:r>
              <a:rPr lang="ru-RU" b="1" dirty="0" smtClean="0"/>
              <a:t> - </a:t>
            </a:r>
            <a:r>
              <a:rPr lang="ru-RU" b="1" dirty="0" err="1" smtClean="0"/>
              <a:t>реассортация</a:t>
            </a:r>
            <a:r>
              <a:rPr lang="ru-RU" b="1" dirty="0" smtClean="0"/>
              <a:t> РНК сегментов благодаря сегментарному строению РНК, что происходит при одновременном заражении клетки разными </a:t>
            </a:r>
            <a:r>
              <a:rPr lang="ru-RU" b="1" dirty="0" err="1" smtClean="0"/>
              <a:t>субтипами</a:t>
            </a:r>
            <a:r>
              <a:rPr lang="ru-RU" b="1" dirty="0" smtClean="0"/>
              <a:t> вирусов гриппа.</a:t>
            </a:r>
          </a:p>
          <a:p>
            <a:r>
              <a:rPr lang="ru-RU" b="1" dirty="0" smtClean="0"/>
              <a:t>Все известные пандемии гриппа были вызваны </a:t>
            </a:r>
            <a:r>
              <a:rPr lang="ru-RU" b="1" dirty="0" err="1" smtClean="0"/>
              <a:t>шифтовыми</a:t>
            </a:r>
            <a:r>
              <a:rPr lang="ru-RU" b="1" dirty="0" smtClean="0"/>
              <a:t> вариантами вируса гриппа А, имеющими антигенные формулы: A/H1N1, A/H2N2 и A/H3N2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8208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080" y="1"/>
            <a:ext cx="11191166" cy="1105468"/>
          </a:xfrm>
        </p:spPr>
        <p:txBody>
          <a:bodyPr>
            <a:noAutofit/>
          </a:bodyPr>
          <a:lstStyle/>
          <a:p>
            <a:pPr algn="r"/>
            <a:r>
              <a:rPr lang="ru-RU" sz="2400" b="1" i="1" dirty="0" smtClean="0">
                <a:solidFill>
                  <a:srgbClr val="C00000"/>
                </a:solidFill>
                <a:latin typeface="+mn-lt"/>
              </a:rPr>
              <a:t>Группы </a:t>
            </a:r>
            <a:r>
              <a:rPr lang="ru-RU" sz="2400" b="1" i="1" dirty="0">
                <a:solidFill>
                  <a:srgbClr val="C00000"/>
                </a:solidFill>
                <a:latin typeface="+mn-lt"/>
              </a:rPr>
              <a:t>пациентов </a:t>
            </a:r>
            <a:r>
              <a:rPr lang="ru-RU" sz="2400" b="1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400" b="1" i="1" dirty="0" err="1" smtClean="0">
                <a:solidFill>
                  <a:srgbClr val="C00000"/>
                </a:solidFill>
                <a:latin typeface="+mn-lt"/>
              </a:rPr>
              <a:t>которымдля</a:t>
            </a:r>
            <a:r>
              <a:rPr lang="ru-RU" sz="2400" b="1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400" b="1" i="1" dirty="0" err="1" smtClean="0">
                <a:solidFill>
                  <a:srgbClr val="C00000"/>
                </a:solidFill>
                <a:latin typeface="+mn-lt"/>
              </a:rPr>
              <a:t>доконтактной</a:t>
            </a:r>
            <a:r>
              <a:rPr lang="ru-RU" sz="2400" b="1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+mn-lt"/>
              </a:rPr>
              <a:t>(</a:t>
            </a:r>
            <a:r>
              <a:rPr lang="ru-RU" sz="2400" b="1" i="1" dirty="0" err="1">
                <a:solidFill>
                  <a:srgbClr val="C00000"/>
                </a:solidFill>
                <a:latin typeface="+mn-lt"/>
              </a:rPr>
              <a:t>предэкспозиционной</a:t>
            </a:r>
            <a:r>
              <a:rPr lang="ru-RU" sz="2400" b="1" i="1" dirty="0">
                <a:solidFill>
                  <a:srgbClr val="C00000"/>
                </a:solidFill>
                <a:latin typeface="+mn-lt"/>
              </a:rPr>
              <a:t>) профилактики COVID-19 может использоваться комбинация </a:t>
            </a:r>
            <a:r>
              <a:rPr lang="ru-RU" sz="2400" b="1" i="1" dirty="0" err="1">
                <a:solidFill>
                  <a:srgbClr val="C00000"/>
                </a:solidFill>
                <a:latin typeface="+mn-lt"/>
              </a:rPr>
              <a:t>моноклональных</a:t>
            </a:r>
            <a:r>
              <a:rPr lang="ru-RU" sz="2400" b="1" i="1" dirty="0">
                <a:solidFill>
                  <a:srgbClr val="C00000"/>
                </a:solidFill>
                <a:latin typeface="+mn-lt"/>
              </a:rPr>
              <a:t> антител длительного действия (</a:t>
            </a:r>
            <a:r>
              <a:rPr lang="ru-RU" sz="2400" b="1" i="1" dirty="0" err="1">
                <a:solidFill>
                  <a:srgbClr val="C00000"/>
                </a:solidFill>
                <a:latin typeface="+mn-lt"/>
              </a:rPr>
              <a:t>тиксагевимаб</a:t>
            </a:r>
            <a:r>
              <a:rPr lang="ru-RU" sz="2400" b="1" i="1" dirty="0">
                <a:solidFill>
                  <a:srgbClr val="C00000"/>
                </a:solidFill>
                <a:latin typeface="+mn-lt"/>
              </a:rPr>
              <a:t> + </a:t>
            </a:r>
            <a:r>
              <a:rPr lang="ru-RU" sz="2400" b="1" i="1" dirty="0" err="1" smtClean="0">
                <a:solidFill>
                  <a:srgbClr val="C00000"/>
                </a:solidFill>
                <a:latin typeface="+mn-lt"/>
              </a:rPr>
              <a:t>цилгавимаб</a:t>
            </a:r>
            <a:r>
              <a:rPr lang="ru-RU" sz="2400" b="1" i="1" dirty="0" smtClean="0">
                <a:solidFill>
                  <a:srgbClr val="C00000"/>
                </a:solidFill>
                <a:latin typeface="+mn-lt"/>
              </a:rPr>
              <a:t>)</a:t>
            </a:r>
            <a:endParaRPr lang="ru-RU" sz="24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080" y="1105469"/>
            <a:ext cx="11477767" cy="5472752"/>
          </a:xfrm>
        </p:spPr>
        <p:txBody>
          <a:bodyPr>
            <a:noAutofit/>
          </a:bodyPr>
          <a:lstStyle/>
          <a:p>
            <a:r>
              <a:rPr lang="ru-RU" sz="1600" dirty="0" smtClean="0"/>
              <a:t>Взрослые </a:t>
            </a:r>
            <a:r>
              <a:rPr lang="ru-RU" sz="1600" dirty="0"/>
              <a:t>и дети в возрасте от 12 лет и старше с массой тела не менее 40 кг, </a:t>
            </a:r>
            <a:r>
              <a:rPr lang="ru-RU" sz="1600" dirty="0" smtClean="0"/>
              <a:t>которые в </a:t>
            </a:r>
            <a:r>
              <a:rPr lang="ru-RU" sz="1600" dirty="0"/>
              <a:t>настоящее время не инфицированы SARS-CoV-2 </a:t>
            </a:r>
            <a:r>
              <a:rPr lang="ru-RU" sz="1600" dirty="0" smtClean="0"/>
              <a:t>и не </a:t>
            </a:r>
            <a:r>
              <a:rPr lang="ru-RU" sz="1600" dirty="0"/>
              <a:t>контактировали с </a:t>
            </a:r>
            <a:r>
              <a:rPr lang="ru-RU" sz="1600" dirty="0" smtClean="0"/>
              <a:t>инфицированным лицом SARS-CoV-2</a:t>
            </a:r>
            <a:r>
              <a:rPr lang="ru-RU" sz="1600" dirty="0"/>
              <a:t>, и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• </a:t>
            </a:r>
            <a:r>
              <a:rPr lang="ru-RU" sz="1600" dirty="0"/>
              <a:t>имеют умеренное или тяжелое снижение иммунитета вследствие </a:t>
            </a:r>
            <a:r>
              <a:rPr lang="ru-RU" sz="1600" dirty="0" smtClean="0"/>
              <a:t>болезни или </a:t>
            </a:r>
            <a:r>
              <a:rPr lang="ru-RU" sz="1600" dirty="0"/>
              <a:t>применения </a:t>
            </a:r>
            <a:r>
              <a:rPr lang="ru-RU" sz="1600" dirty="0" err="1" smtClean="0"/>
              <a:t>иммуносупрессивной</a:t>
            </a:r>
            <a:r>
              <a:rPr lang="ru-RU" sz="1600" dirty="0" smtClean="0"/>
              <a:t> терапии</a:t>
            </a:r>
            <a:r>
              <a:rPr lang="ru-RU" sz="1600" dirty="0"/>
              <a:t>, или у них отсутствует адекватный иммунный ответ на вакцинацию против COVID-19, </a:t>
            </a:r>
            <a:r>
              <a:rPr lang="ru-RU" sz="1600" dirty="0" smtClean="0"/>
              <a:t>или вакцинация </a:t>
            </a:r>
            <a:r>
              <a:rPr lang="ru-RU" sz="1600" dirty="0"/>
              <a:t>имеющейся вакциной от COVID-19 в соответствии с одобренным или утвержденным графиком не рекомендована им вследствие ранее перенесенной тяжелой нежелательной реакции (например, тяжелая аллергическая реакция) на вакцину(ы) против COVID-19 и/или компонент(ы) вакцины против </a:t>
            </a:r>
            <a:r>
              <a:rPr lang="ru-RU" sz="1600" dirty="0" smtClean="0"/>
              <a:t>COVID-19. </a:t>
            </a:r>
          </a:p>
          <a:p>
            <a:pPr marL="0" indent="0">
              <a:buNone/>
            </a:pPr>
            <a:r>
              <a:rPr lang="ru-RU" sz="1600" b="1" i="1" dirty="0" smtClean="0"/>
              <a:t>К ПРИОРИТЕТНЫМ ГРУППАМ ОТНОСЯТСЯ (НО НЕ ОГРАНИЧИВАЕТСЯ ЭТИМ) ПАЦИЕНТЫ: </a:t>
            </a:r>
          </a:p>
          <a:p>
            <a:pPr marL="0" indent="0">
              <a:buNone/>
            </a:pPr>
            <a:r>
              <a:rPr lang="ru-RU" sz="1600" dirty="0" smtClean="0"/>
              <a:t>● </a:t>
            </a:r>
            <a:r>
              <a:rPr lang="ru-RU" sz="1600" dirty="0"/>
              <a:t>с первичным иммунодефицитом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● </a:t>
            </a:r>
            <a:r>
              <a:rPr lang="ru-RU" sz="1600" dirty="0"/>
              <a:t>с вторичным иммунодефицитом, обусловленным </a:t>
            </a:r>
            <a:r>
              <a:rPr lang="ru-RU" sz="1600" dirty="0" err="1"/>
              <a:t>иммуносупрессией</a:t>
            </a:r>
            <a:r>
              <a:rPr lang="ru-RU" sz="1600" dirty="0"/>
              <a:t>: </a:t>
            </a:r>
            <a:endParaRPr lang="ru-RU" sz="1600" dirty="0" smtClean="0"/>
          </a:p>
          <a:p>
            <a:pPr marL="273050" indent="0">
              <a:buNone/>
            </a:pPr>
            <a:r>
              <a:rPr lang="ru-RU" sz="1600" smtClean="0"/>
              <a:t> лечение </a:t>
            </a:r>
            <a:r>
              <a:rPr lang="ru-RU" sz="1600" dirty="0"/>
              <a:t>онкологических заболеваний: - хронический </a:t>
            </a:r>
            <a:r>
              <a:rPr lang="ru-RU" sz="1600" dirty="0" err="1"/>
              <a:t>лимфолейкоз</a:t>
            </a:r>
            <a:r>
              <a:rPr lang="ru-RU" sz="1600" dirty="0"/>
              <a:t>, множественная миелома - пациенты, имеющие </a:t>
            </a:r>
            <a:r>
              <a:rPr lang="ru-RU" sz="1600" dirty="0" err="1"/>
              <a:t>онкогематологические</a:t>
            </a:r>
            <a:r>
              <a:rPr lang="ru-RU" sz="1600" dirty="0"/>
              <a:t> заболевания и получающие в настоящий момент, или получившие в течение последних 12 месяцев терапию </a:t>
            </a:r>
            <a:r>
              <a:rPr lang="ru-RU" sz="1600" dirty="0" err="1"/>
              <a:t>моноклональными</a:t>
            </a:r>
            <a:r>
              <a:rPr lang="ru-RU" sz="1600" dirty="0"/>
              <a:t> антителами анти-CD20 или </a:t>
            </a:r>
            <a:r>
              <a:rPr lang="ru-RU" sz="1600" dirty="0" err="1"/>
              <a:t>иммунохимиотерапию</a:t>
            </a:r>
            <a:r>
              <a:rPr lang="ru-RU" sz="1600" dirty="0"/>
              <a:t> o на фоне трансплантации костного мозга или органов o применение лекарственных препаратов, ослабляющих иммунитет (</a:t>
            </a:r>
            <a:r>
              <a:rPr lang="ru-RU" sz="1600" dirty="0" err="1"/>
              <a:t>напр</a:t>
            </a:r>
            <a:r>
              <a:rPr lang="ru-RU" sz="1600" dirty="0"/>
              <a:t>, пациенты ревматологического профиля, получающие </a:t>
            </a:r>
            <a:r>
              <a:rPr lang="ru-RU" sz="1600" dirty="0" err="1"/>
              <a:t>цитостатики</a:t>
            </a:r>
            <a:r>
              <a:rPr lang="ru-RU" sz="1600" dirty="0"/>
              <a:t>, ГИБП и др.) </a:t>
            </a:r>
            <a:endParaRPr lang="ru-RU" sz="1600" dirty="0" smtClean="0"/>
          </a:p>
          <a:p>
            <a:pPr marL="273050" indent="0">
              <a:buNone/>
            </a:pPr>
            <a:r>
              <a:rPr lang="ru-RU" sz="1600" dirty="0" smtClean="0"/>
              <a:t>● </a:t>
            </a:r>
            <a:r>
              <a:rPr lang="ru-RU" sz="1600" dirty="0"/>
              <a:t>с </a:t>
            </a:r>
            <a:r>
              <a:rPr lang="ru-RU" sz="1600" dirty="0" smtClean="0"/>
              <a:t>ожирением </a:t>
            </a:r>
            <a:r>
              <a:rPr lang="ru-RU" sz="1600" dirty="0"/>
              <a:t>(ИМТ ≥ 35); </a:t>
            </a:r>
            <a:endParaRPr lang="ru-RU" sz="1600" dirty="0" smtClean="0"/>
          </a:p>
          <a:p>
            <a:pPr marL="273050" indent="0">
              <a:buNone/>
            </a:pPr>
            <a:r>
              <a:rPr lang="ru-RU" sz="1600" dirty="0" smtClean="0"/>
              <a:t>● </a:t>
            </a:r>
            <a:r>
              <a:rPr lang="ru-RU" sz="1600" dirty="0"/>
              <a:t>с сердечно-сосудистыми заболеваниями, включая артериальную гипертензию; </a:t>
            </a:r>
            <a:endParaRPr lang="ru-RU" sz="1600" dirty="0" smtClean="0"/>
          </a:p>
          <a:p>
            <a:pPr marL="273050" indent="0">
              <a:buNone/>
            </a:pPr>
            <a:r>
              <a:rPr lang="ru-RU" sz="1600" dirty="0" smtClean="0"/>
              <a:t>● </a:t>
            </a:r>
            <a:r>
              <a:rPr lang="ru-RU" sz="1600" dirty="0"/>
              <a:t>с хроническими заболеваниями легких, включая бронхиальную астму, ХОБЛ; </a:t>
            </a:r>
            <a:endParaRPr lang="ru-RU" sz="1600" dirty="0" smtClean="0"/>
          </a:p>
          <a:p>
            <a:pPr marL="273050" indent="0">
              <a:buNone/>
            </a:pPr>
            <a:r>
              <a:rPr lang="ru-RU" sz="1600" dirty="0" smtClean="0"/>
              <a:t>● </a:t>
            </a:r>
            <a:r>
              <a:rPr lang="ru-RU" sz="1600" dirty="0"/>
              <a:t>с сахарным диабетом 1 или 2 типа; </a:t>
            </a:r>
            <a:endParaRPr lang="ru-RU" sz="1600" dirty="0" smtClean="0"/>
          </a:p>
          <a:p>
            <a:pPr marL="273050" indent="0">
              <a:buNone/>
            </a:pPr>
            <a:r>
              <a:rPr lang="ru-RU" sz="1600" dirty="0" smtClean="0"/>
              <a:t>● </a:t>
            </a:r>
            <a:r>
              <a:rPr lang="ru-RU" sz="1600" dirty="0"/>
              <a:t>с хроническими заболеваниями почек, включая заболевания, требующие диализа (4-5 стадия, СКФ &lt; 30 мл/мин/1.73 м2 )</a:t>
            </a:r>
          </a:p>
        </p:txBody>
      </p:sp>
    </p:spTree>
    <p:extLst>
      <p:ext uri="{BB962C8B-B14F-4D97-AF65-F5344CB8AC3E}">
        <p14:creationId xmlns:p14="http://schemas.microsoft.com/office/powerpoint/2010/main" val="3360283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5595"/>
            <a:ext cx="10515600" cy="5303506"/>
          </a:xfrm>
        </p:spPr>
        <p:txBody>
          <a:bodyPr/>
          <a:lstStyle/>
          <a:p>
            <a:r>
              <a:rPr lang="ru-RU" dirty="0" smtClean="0"/>
              <a:t>Способность вируса гриппа к антигенной изменчивости определяет высокую восприимчивость населения и основные эпидемиологические особенности этой инфекции: повсеместное распространение, короткие интервалы между эпидемиями (1–2 года для гриппа типа A и 2–4 – для гриппа типа В) и вовлечение в эпидемический процесс всех возрастных групп населения.</a:t>
            </a:r>
          </a:p>
          <a:p>
            <a:r>
              <a:rPr lang="ru-RU" dirty="0" smtClean="0"/>
              <a:t>Вирус гриппа избирательно поражает эпителиальные клетки респираторного тракта (преимущественно трахеи). Ведущее значение в патогенезе гриппа имеют </a:t>
            </a:r>
            <a:r>
              <a:rPr lang="ru-RU" dirty="0" err="1" smtClean="0"/>
              <a:t>эпителиотропные</a:t>
            </a:r>
            <a:r>
              <a:rPr lang="ru-RU" dirty="0" smtClean="0"/>
              <a:t> и токсические свойства вирусов гриппа, а также </a:t>
            </a:r>
            <a:r>
              <a:rPr lang="ru-RU" dirty="0" err="1" smtClean="0"/>
              <a:t>аллергизация</a:t>
            </a:r>
            <a:r>
              <a:rPr lang="ru-RU" dirty="0" smtClean="0"/>
              <a:t> </a:t>
            </a:r>
            <a:r>
              <a:rPr lang="ru-RU" dirty="0" err="1" smtClean="0"/>
              <a:t>макроорганизма</a:t>
            </a:r>
            <a:r>
              <a:rPr lang="ru-RU" dirty="0" smtClean="0"/>
              <a:t> антигенами возбудителя.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66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1491" y="1196976"/>
            <a:ext cx="9661236" cy="5256213"/>
          </a:xfrm>
        </p:spPr>
        <p:txBody>
          <a:bodyPr>
            <a:normAutofit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Пандемия </a:t>
            </a:r>
            <a:r>
              <a:rPr lang="ru-RU" dirty="0"/>
              <a:t>гриппа в 2009 г., получившая известность как «свиной грипп», была вызвана именно вирусом А/H1N1/09, обладающим наибольшим генетическим сходством с вирусом свиного гриппа. </a:t>
            </a:r>
            <a:endParaRPr lang="ru-RU" dirty="0" smtClean="0"/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«</a:t>
            </a:r>
            <a:r>
              <a:rPr lang="ru-RU" dirty="0"/>
              <a:t>Свиной грипп» – это комбинация генетического материала уже известных штаммов – гриппа свиней, птиц и </a:t>
            </a:r>
            <a:r>
              <a:rPr lang="ru-RU" dirty="0" smtClean="0"/>
              <a:t>человека.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ru-RU" dirty="0" smtClean="0"/>
              <a:t>Вирусы </a:t>
            </a:r>
            <a:r>
              <a:rPr lang="ru-RU" dirty="0"/>
              <a:t>этого штамма передаются от человека к человеку и вызывают заболевания с симптомами, обычными для гриппа. 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4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905" y="174057"/>
            <a:ext cx="10515600" cy="808581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latin typeface="+mn-lt"/>
              </a:rPr>
              <a:t>При гриппе выделяют пять фаз патологического процесса</a:t>
            </a:r>
            <a:endParaRPr lang="ru-RU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780" y="1310184"/>
            <a:ext cx="11192885" cy="5186149"/>
          </a:xfrm>
        </p:spPr>
        <p:txBody>
          <a:bodyPr>
            <a:noAutofit/>
          </a:bodyPr>
          <a:lstStyle/>
          <a:p>
            <a:r>
              <a:rPr lang="ru-RU" sz="2500" b="1" dirty="0" smtClean="0"/>
              <a:t>1-я фаза </a:t>
            </a:r>
            <a:r>
              <a:rPr lang="ru-RU" sz="2500" dirty="0" smtClean="0"/>
              <a:t>– репродукция вируса в клетках ОД</a:t>
            </a:r>
          </a:p>
          <a:p>
            <a:r>
              <a:rPr lang="ru-RU" sz="2500" b="1" dirty="0" smtClean="0"/>
              <a:t>2-я фаза </a:t>
            </a:r>
            <a:r>
              <a:rPr lang="ru-RU" sz="2500" dirty="0" smtClean="0"/>
              <a:t>– </a:t>
            </a:r>
            <a:r>
              <a:rPr lang="ru-RU" sz="2500" dirty="0" err="1" smtClean="0"/>
              <a:t>вирусемия</a:t>
            </a:r>
            <a:r>
              <a:rPr lang="ru-RU" sz="2500" dirty="0" smtClean="0"/>
              <a:t> (токсические или токсико-аллергические реакции </a:t>
            </a:r>
            <a:r>
              <a:rPr lang="ru-RU" sz="2500" dirty="0" err="1" smtClean="0"/>
              <a:t>макроорганизма</a:t>
            </a:r>
            <a:r>
              <a:rPr lang="ru-RU" sz="2500" dirty="0" smtClean="0"/>
              <a:t> на вирусы, а также продукты распада клеток. Избирательное поражение эндотелия стенок сосудов сердца, легких, почек, ЦНС. Возникновение микроциркуляторных расстройств, приводящих к развитию тканевой гипоксии и гипоксемии. Развиваются отек/отек-набухание головного мозга, ОССН, отек легких, ОПН, ДВС-синдром, а также менингеальный, </a:t>
            </a:r>
            <a:r>
              <a:rPr lang="ru-RU" sz="2500" dirty="0" err="1" smtClean="0"/>
              <a:t>энцефалитический</a:t>
            </a:r>
            <a:r>
              <a:rPr lang="ru-RU" sz="2500" dirty="0" smtClean="0"/>
              <a:t> и </a:t>
            </a:r>
            <a:r>
              <a:rPr lang="ru-RU" sz="2500" dirty="0" err="1" smtClean="0"/>
              <a:t>ГемС</a:t>
            </a:r>
            <a:r>
              <a:rPr lang="ru-RU" sz="2500" dirty="0" smtClean="0"/>
              <a:t>.</a:t>
            </a:r>
          </a:p>
          <a:p>
            <a:r>
              <a:rPr lang="ru-RU" sz="2500" b="1" dirty="0" smtClean="0"/>
              <a:t>3-я фаза </a:t>
            </a:r>
            <a:r>
              <a:rPr lang="ru-RU" sz="2500" dirty="0" smtClean="0"/>
              <a:t>– развитие воспалительных процессов в ОД, преимущественно в трахее, в тяжелых случаях – </a:t>
            </a:r>
            <a:r>
              <a:rPr lang="ru-RU" sz="2500" dirty="0" err="1" smtClean="0"/>
              <a:t>интерстиций</a:t>
            </a:r>
            <a:r>
              <a:rPr lang="ru-RU" sz="2500" dirty="0" smtClean="0"/>
              <a:t> и альвеолы (РДСВ)</a:t>
            </a:r>
          </a:p>
          <a:p>
            <a:r>
              <a:rPr lang="ru-RU" sz="2500" b="1" dirty="0" smtClean="0"/>
              <a:t>4-я фаза </a:t>
            </a:r>
            <a:r>
              <a:rPr lang="ru-RU" sz="2500" dirty="0" smtClean="0"/>
              <a:t>– возникновение бактериальных осложнений (в 1-ю очередь пневмонии)</a:t>
            </a:r>
          </a:p>
          <a:p>
            <a:r>
              <a:rPr lang="ru-RU" sz="2500" b="1" dirty="0" smtClean="0"/>
              <a:t>5-я фаза </a:t>
            </a:r>
            <a:r>
              <a:rPr lang="ru-RU" sz="2500" dirty="0" smtClean="0"/>
              <a:t>– элиминация вируса и обратное развитие патологического процесса.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20482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47" y="160410"/>
            <a:ext cx="10863619" cy="590217"/>
          </a:xfrm>
        </p:spPr>
        <p:txBody>
          <a:bodyPr>
            <a:normAutofit/>
          </a:bodyPr>
          <a:lstStyle/>
          <a:p>
            <a:pPr algn="r"/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Патогенез поражения органов и систем при гриппе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148" y="968992"/>
            <a:ext cx="11218460" cy="5404512"/>
          </a:xfrm>
        </p:spPr>
        <p:txBody>
          <a:bodyPr>
            <a:noAutofit/>
          </a:bodyPr>
          <a:lstStyle/>
          <a:p>
            <a:r>
              <a:rPr lang="ru-RU" sz="2200" dirty="0" smtClean="0"/>
              <a:t>При тяжелом гриппе ведущую роль играет поражение вирусом  эндотелия сосудов, нарушения тонуса, эластичности и проницаемости сосудистой стенки, прежде всего капилляров и, как результат, циркуляторные расстройства. </a:t>
            </a:r>
          </a:p>
          <a:p>
            <a:r>
              <a:rPr lang="ru-RU" sz="2200" dirty="0" smtClean="0"/>
              <a:t>Повышение проницаемости сосудистой стенки приводит к возникновению геморрагического синдрома: носовые кровотечения, кровохарканья, а при тяжелом течении кровоизлияния в вещество и оболочки головного мозга, в альвеолы, что проявляется синдромом инфекционно-токсической энцефалопатии и геморрагическим токсическим отеком легких. </a:t>
            </a:r>
          </a:p>
          <a:p>
            <a:r>
              <a:rPr lang="ru-RU" sz="2200" dirty="0" smtClean="0"/>
              <a:t>Отек </a:t>
            </a:r>
            <a:r>
              <a:rPr lang="ru-RU" sz="2200" dirty="0" err="1" smtClean="0"/>
              <a:t>интерстиция</a:t>
            </a:r>
            <a:r>
              <a:rPr lang="ru-RU" sz="2200" dirty="0" smtClean="0"/>
              <a:t> легкого приводит к нарушению перфузии кислорода через </a:t>
            </a:r>
            <a:r>
              <a:rPr lang="ru-RU" sz="2200" dirty="0" err="1" smtClean="0"/>
              <a:t>аэро-гематический</a:t>
            </a:r>
            <a:r>
              <a:rPr lang="ru-RU" sz="2200" dirty="0" smtClean="0"/>
              <a:t> барьер в кровь с одной стороны, и углекислого газа в альвеолы – с другой, что приводит к гипоксемии и гиперкапнии. </a:t>
            </a:r>
          </a:p>
          <a:p>
            <a:r>
              <a:rPr lang="ru-RU" sz="2200" dirty="0" err="1" smtClean="0"/>
              <a:t>Гемическая</a:t>
            </a:r>
            <a:r>
              <a:rPr lang="ru-RU" sz="2200" dirty="0" smtClean="0"/>
              <a:t> гипоксия приводит к тканевой гипоксии и нарушению функции органов и тканей и их недостаточности: энцефалопатия вплоть до ИТЭП, </a:t>
            </a:r>
            <a:r>
              <a:rPr lang="ru-RU" sz="2200" dirty="0" err="1" smtClean="0"/>
              <a:t>гепатопатия</a:t>
            </a:r>
            <a:r>
              <a:rPr lang="ru-RU" sz="2200" dirty="0" smtClean="0"/>
              <a:t> вплоть до </a:t>
            </a:r>
            <a:r>
              <a:rPr lang="ru-RU" sz="2200" dirty="0" err="1" smtClean="0"/>
              <a:t>ОПеН</a:t>
            </a:r>
            <a:r>
              <a:rPr lang="ru-RU" sz="2200" dirty="0" smtClean="0"/>
              <a:t>, нефропатия вплоть до ОПП, миопатия, в </a:t>
            </a:r>
            <a:r>
              <a:rPr lang="ru-RU" sz="2200" dirty="0" err="1" smtClean="0"/>
              <a:t>т.ч</a:t>
            </a:r>
            <a:r>
              <a:rPr lang="ru-RU" sz="2200" dirty="0" smtClean="0"/>
              <a:t>. </a:t>
            </a:r>
            <a:r>
              <a:rPr lang="ru-RU" sz="2200" dirty="0" err="1" smtClean="0"/>
              <a:t>миокардиопатия</a:t>
            </a:r>
            <a:r>
              <a:rPr lang="ru-RU" sz="2200" dirty="0" smtClean="0"/>
              <a:t>  вплоть до ОСН. </a:t>
            </a:r>
          </a:p>
          <a:p>
            <a:r>
              <a:rPr lang="ru-RU" sz="2200" dirty="0" smtClean="0"/>
              <a:t>Особенно чувствительны к гипоксии органы кроветворения, что проявляется в угнетении </a:t>
            </a:r>
            <a:r>
              <a:rPr lang="ru-RU" sz="2200" dirty="0" err="1" smtClean="0"/>
              <a:t>лейкопоэза</a:t>
            </a:r>
            <a:r>
              <a:rPr lang="ru-RU" sz="2200" dirty="0" smtClean="0"/>
              <a:t> (лейкопения, </a:t>
            </a:r>
            <a:r>
              <a:rPr lang="ru-RU" sz="2200" dirty="0" err="1" smtClean="0"/>
              <a:t>лимфоцитопения</a:t>
            </a:r>
            <a:r>
              <a:rPr lang="ru-RU" sz="2200" dirty="0" smtClean="0"/>
              <a:t>), компенсаторному выбросу в кровь незрелых форм (</a:t>
            </a:r>
            <a:r>
              <a:rPr lang="ru-RU" sz="2200" dirty="0" err="1" smtClean="0"/>
              <a:t>нейтрофилез</a:t>
            </a:r>
            <a:r>
              <a:rPr lang="ru-RU" sz="2200" dirty="0" smtClean="0"/>
              <a:t> с </a:t>
            </a:r>
            <a:r>
              <a:rPr lang="ru-RU" sz="2200" dirty="0" err="1" smtClean="0"/>
              <a:t>палочкоядерным</a:t>
            </a:r>
            <a:r>
              <a:rPr lang="ru-RU" sz="2200" dirty="0" smtClean="0"/>
              <a:t> сдвигом формулы влево), анемии, </a:t>
            </a:r>
            <a:r>
              <a:rPr lang="ru-RU" sz="2200" dirty="0" err="1" smtClean="0"/>
              <a:t>Тр</a:t>
            </a:r>
            <a:r>
              <a:rPr lang="ru-RU" sz="2200" dirty="0" smtClean="0"/>
              <a:t> – пении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4715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3886</Words>
  <Application>Microsoft Office PowerPoint</Application>
  <PresentationFormat>Широкоэкранный</PresentationFormat>
  <Paragraphs>212</Paragraphs>
  <Slides>50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50</vt:i4>
      </vt:variant>
    </vt:vector>
  </HeadingPairs>
  <TitlesOfParts>
    <vt:vector size="71" baseType="lpstr">
      <vt:lpstr>Arial</vt:lpstr>
      <vt:lpstr>Calibri</vt:lpstr>
      <vt:lpstr>Calibri Light</vt:lpstr>
      <vt:lpstr>Consolas</vt:lpstr>
      <vt:lpstr>Corbel</vt:lpstr>
      <vt:lpstr>Symbol</vt:lpstr>
      <vt:lpstr>Wingdings</vt:lpstr>
      <vt:lpstr>Wingdings 2</vt:lpstr>
      <vt:lpstr>Wingdings 3</vt:lpstr>
      <vt:lpstr>YS Text</vt:lpstr>
      <vt:lpstr>Тема Office</vt:lpstr>
      <vt:lpstr>Метро</vt:lpstr>
      <vt:lpstr>1_Метро</vt:lpstr>
      <vt:lpstr>2_Метро</vt:lpstr>
      <vt:lpstr>3_Метро</vt:lpstr>
      <vt:lpstr>4_Метро</vt:lpstr>
      <vt:lpstr>5_Метро</vt:lpstr>
      <vt:lpstr>6_Метро</vt:lpstr>
      <vt:lpstr>7_Метро</vt:lpstr>
      <vt:lpstr>8_Метро</vt:lpstr>
      <vt:lpstr>10_Оформление по умолчанию</vt:lpstr>
      <vt:lpstr>Грипп АH1N1: диагностика, лечение, профилактика</vt:lpstr>
      <vt:lpstr>Основной действующий документ для оказания медицинской помощи больным гриппом</vt:lpstr>
      <vt:lpstr>Определение заболевания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При гриппе выделяют пять фаз патологического процесса</vt:lpstr>
      <vt:lpstr>Патогенез поражения органов и систем при гриппе</vt:lpstr>
      <vt:lpstr>Презентация PowerPoint</vt:lpstr>
      <vt:lpstr>Презентация PowerPoint</vt:lpstr>
      <vt:lpstr>Классификация гриппа</vt:lpstr>
      <vt:lpstr>Презентация PowerPoint</vt:lpstr>
      <vt:lpstr>Гриппозная пневмония</vt:lpstr>
      <vt:lpstr>Презентация PowerPoint</vt:lpstr>
      <vt:lpstr>Молекулярно-генетические свойства штаммов вируса гриппа A (H1N1)</vt:lpstr>
      <vt:lpstr>Клинико-патогенетическая  классификация вирусных пневмоний  </vt:lpstr>
      <vt:lpstr>Обследование больных с подозрением на гриппозную пневмонию 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Специальная лабораторная диагностика </vt:lpstr>
      <vt:lpstr>Презентация PowerPoint</vt:lpstr>
      <vt:lpstr>Рекомендации по исследованию больных с гриппом: </vt:lpstr>
      <vt:lpstr>Инструментальная диагностика</vt:lpstr>
      <vt:lpstr>Презентация PowerPoint</vt:lpstr>
      <vt:lpstr>Презентация PowerPoint</vt:lpstr>
      <vt:lpstr>Презентация PowerPoint</vt:lpstr>
      <vt:lpstr>Лечение, медицинские показания и противопоказания к применению методов лечения </vt:lpstr>
      <vt:lpstr>Презентация PowerPoint</vt:lpstr>
      <vt:lpstr>Лечение легких и средне-тяжелых неосложненных форм гриппа в амбулаторных условиях </vt:lpstr>
      <vt:lpstr>Презентация PowerPoint</vt:lpstr>
      <vt:lpstr>NB!</vt:lpstr>
      <vt:lpstr>Другие лекарственные препараты</vt:lpstr>
      <vt:lpstr>Презентация PowerPoint</vt:lpstr>
      <vt:lpstr>Презентация PowerPoint</vt:lpstr>
      <vt:lpstr>При влажном кашле</vt:lpstr>
      <vt:lpstr>Лекарственные средства при сухом надсадном кашле для подавления кашлевого рефлекса</vt:lpstr>
      <vt:lpstr>О2-терапия</vt:lpstr>
      <vt:lpstr>Респираторная поддержка</vt:lpstr>
      <vt:lpstr>Экстракорпоральная мембранная оксигенация</vt:lpstr>
      <vt:lpstr>Презентация PowerPoint</vt:lpstr>
      <vt:lpstr>Профилактика заболеваемости среди медработников в стационаре, контактируюших с больным гриппом</vt:lpstr>
      <vt:lpstr>Презентация PowerPoint</vt:lpstr>
      <vt:lpstr>Презентация PowerPoint</vt:lpstr>
      <vt:lpstr>Эвушелд</vt:lpstr>
      <vt:lpstr>Эвушелд</vt:lpstr>
      <vt:lpstr>Эвушелд</vt:lpstr>
      <vt:lpstr>Группы пациентов  которымдля доконтактной (предэкспозиционной) профилактики COVID-19 может использоваться комбинация моноклональных антител длительного действия (тиксагевимаб + цилгавимаб)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Основной действующий документ для оказания медицинской помощи больным гриппом</dc:title>
  <dc:creator>Пользователь Windows</dc:creator>
  <cp:lastModifiedBy>VIDEOserverMALzal</cp:lastModifiedBy>
  <cp:revision>47</cp:revision>
  <dcterms:created xsi:type="dcterms:W3CDTF">2022-12-21T15:49:01Z</dcterms:created>
  <dcterms:modified xsi:type="dcterms:W3CDTF">2022-12-22T10:55:44Z</dcterms:modified>
</cp:coreProperties>
</file>